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859" r:id="rId3"/>
    <p:sldId id="1238" r:id="rId4"/>
    <p:sldId id="1267" r:id="rId5"/>
    <p:sldId id="1239" r:id="rId6"/>
    <p:sldId id="1266" r:id="rId7"/>
    <p:sldId id="1243" r:id="rId8"/>
    <p:sldId id="1268" r:id="rId9"/>
    <p:sldId id="1269" r:id="rId10"/>
    <p:sldId id="1248" r:id="rId11"/>
    <p:sldId id="1249" r:id="rId12"/>
    <p:sldId id="1250" r:id="rId13"/>
    <p:sldId id="1251" r:id="rId14"/>
    <p:sldId id="1252" r:id="rId15"/>
    <p:sldId id="1270" r:id="rId16"/>
    <p:sldId id="1263" r:id="rId17"/>
    <p:sldId id="1264" r:id="rId18"/>
    <p:sldId id="1271" r:id="rId19"/>
    <p:sldId id="1265" r:id="rId20"/>
    <p:sldId id="1253" r:id="rId21"/>
    <p:sldId id="1272" r:id="rId22"/>
    <p:sldId id="1273" r:id="rId23"/>
    <p:sldId id="1274" r:id="rId24"/>
    <p:sldId id="1275" r:id="rId25"/>
    <p:sldId id="1276" r:id="rId26"/>
    <p:sldId id="1255" r:id="rId27"/>
    <p:sldId id="1257" r:id="rId28"/>
    <p:sldId id="1277" r:id="rId29"/>
    <p:sldId id="1278" r:id="rId30"/>
    <p:sldId id="1279" r:id="rId31"/>
    <p:sldId id="1258" r:id="rId32"/>
    <p:sldId id="1260" r:id="rId33"/>
    <p:sldId id="1280" r:id="rId34"/>
    <p:sldId id="1281" r:id="rId35"/>
    <p:sldId id="1282" r:id="rId36"/>
    <p:sldId id="1285" r:id="rId37"/>
    <p:sldId id="1286" r:id="rId38"/>
    <p:sldId id="1288" r:id="rId39"/>
    <p:sldId id="1287" r:id="rId40"/>
    <p:sldId id="1283" r:id="rId41"/>
    <p:sldId id="1284" r:id="rId42"/>
    <p:sldId id="1262" r:id="rId43"/>
    <p:sldId id="1289" r:id="rId4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2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52"/>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notesMaster" Target="notesMasters/notesMaster1.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32.png"/><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41.png"/><Relationship Id="rId4" Type="http://schemas.openxmlformats.org/officeDocument/2006/relationships/image" Target="../media/image20.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19.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43.png"/><Relationship Id="rId3" Type="http://schemas.openxmlformats.org/officeDocument/2006/relationships/image" Target="../media/image20.png"/><Relationship Id="rId2" Type="http://schemas.openxmlformats.org/officeDocument/2006/relationships/image" Target="../media/image42.png"/><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5.png"/><Relationship Id="rId2" Type="http://schemas.openxmlformats.org/officeDocument/2006/relationships/image" Target="../media/image20.png"/><Relationship Id="rId1" Type="http://schemas.openxmlformats.org/officeDocument/2006/relationships/image" Target="../media/image19.png"/></Relationships>
</file>

<file path=ppt/slides/_rels/slide3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20.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2.png"/><Relationship Id="rId2" Type="http://schemas.openxmlformats.org/officeDocument/2006/relationships/image" Target="../media/image16.png"/><Relationship Id="rId1" Type="http://schemas.openxmlformats.org/officeDocument/2006/relationships/image" Target="../media/image51.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53.png"/><Relationship Id="rId1" Type="http://schemas.openxmlformats.org/officeDocument/2006/relationships/image" Target="../media/image19.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54.png"/><Relationship Id="rId1" Type="http://schemas.openxmlformats.org/officeDocument/2006/relationships/image" Target="../media/image19.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58.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功和机械能</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科学验证：机械能守恒定律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92518" y="3140968"/>
            <a:ext cx="2030280" cy="576064"/>
          </a:xfrm>
          <a:prstGeom prst="rect">
            <a:avLst/>
          </a:prstGeom>
        </p:spPr>
      </p:pic>
      <p:pic>
        <p:nvPicPr>
          <p:cNvPr id="2" name="图片 1"/>
          <p:cNvPicPr>
            <a:picLocks noChangeAspect="1"/>
          </p:cNvPicPr>
          <p:nvPr/>
        </p:nvPicPr>
        <p:blipFill>
          <a:blip r:embed="rId1"/>
          <a:stretch>
            <a:fillRect/>
          </a:stretch>
        </p:blipFill>
        <p:spPr>
          <a:xfrm>
            <a:off x="11225027" y="2515189"/>
            <a:ext cx="638928" cy="455885"/>
          </a:xfrm>
          <a:prstGeom prst="rect">
            <a:avLst/>
          </a:prstGeom>
        </p:spPr>
      </p:pic>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659976"/>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）减小测量误差：测量下落距离时都从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点起，一次将各点对应的下落高度测量完，多测几次取平均值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）误差来源：由于重物和纸带下落过程中要克服阻力做功，故动能的增加量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必定稍小于重力势能的减少量</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，可以通过调整器材的安装，尽可能地减小阻力，从而减小实验误差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659976"/>
              </a:xfrm>
              <a:blipFill rotWithShape="1">
                <a:blip r:embed="rId2"/>
                <a:stretch>
                  <a:fillRect l="-2" t="-17" r="1" b="13"/>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804933"/>
            <a:ext cx="11485848" cy="1687963"/>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山东日照期末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）某物理学习小组通过实验验证机械能守恒定律，实验装置如图甲所示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25lk607.jpg" descr="id:2147490375;FounderCES"/>
          <p:cNvPicPr/>
          <p:nvPr/>
        </p:nvPicPr>
        <p:blipFill>
          <a:blip r:embed="rId2"/>
          <a:stretch>
            <a:fillRect/>
          </a:stretch>
        </p:blipFill>
        <p:spPr>
          <a:xfrm>
            <a:off x="1126654" y="2348880"/>
            <a:ext cx="3590925" cy="3234690"/>
          </a:xfrm>
          <a:prstGeom prst="rect">
            <a:avLst/>
          </a:prstGeom>
        </p:spPr>
      </p:pic>
      <p:pic>
        <p:nvPicPr>
          <p:cNvPr id="6" name="25lk608.jpg" descr="id:2147490382;FounderCES"/>
          <p:cNvPicPr/>
          <p:nvPr/>
        </p:nvPicPr>
        <p:blipFill>
          <a:blip r:embed="rId3"/>
          <a:stretch>
            <a:fillRect/>
          </a:stretch>
        </p:blipFill>
        <p:spPr>
          <a:xfrm>
            <a:off x="5768462" y="2940700"/>
            <a:ext cx="5038725" cy="2642870"/>
          </a:xfrm>
          <a:prstGeom prst="rect">
            <a:avLst/>
          </a:prstGeom>
        </p:spPr>
      </p:pic>
      <p:sp>
        <p:nvSpPr>
          <p:cNvPr id="2" name="矩形 1"/>
          <p:cNvSpPr/>
          <p:nvPr/>
        </p:nvSpPr>
        <p:spPr>
          <a:xfrm>
            <a:off x="2428070" y="5661248"/>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甲</a:t>
            </a:r>
            <a:endParaRPr lang="zh-CN" altLang="zh-CN" sz="1050">
              <a:solidFill>
                <a:srgbClr val="000000"/>
              </a:solidFill>
              <a:cs typeface="Times New Roman" panose="02020603050405020304" pitchFamily="18" charset="0"/>
            </a:endParaRPr>
          </a:p>
        </p:txBody>
      </p:sp>
      <p:sp>
        <p:nvSpPr>
          <p:cNvPr id="7" name="矩形 6"/>
          <p:cNvSpPr/>
          <p:nvPr/>
        </p:nvSpPr>
        <p:spPr>
          <a:xfrm>
            <a:off x="8260908" y="5581526"/>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1050">
              <a:solidFill>
                <a:srgbClr val="000000"/>
              </a:solidFill>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1130246"/>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）实验时，让重物靠近打点计时器，先</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接通电源</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放开纸带</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389;FounderCES"/>
          <p:cNvPicPr/>
          <p:nvPr/>
        </p:nvPicPr>
        <p:blipFill>
          <a:blip r:embed="rId1"/>
          <a:stretch>
            <a:fillRect/>
          </a:stretch>
        </p:blipFill>
        <p:spPr>
          <a:xfrm>
            <a:off x="389322" y="2052222"/>
            <a:ext cx="840740" cy="299720"/>
          </a:xfrm>
          <a:prstGeom prst="rect">
            <a:avLst/>
          </a:prstGeom>
        </p:spPr>
      </p:pic>
      <p:sp>
        <p:nvSpPr>
          <p:cNvPr id="2" name="矩形 1"/>
          <p:cNvSpPr/>
          <p:nvPr/>
        </p:nvSpPr>
        <p:spPr>
          <a:xfrm>
            <a:off x="1414686" y="1876366"/>
            <a:ext cx="8662243" cy="646331"/>
          </a:xfrm>
          <a:prstGeom prst="rect">
            <a:avLst/>
          </a:prstGeom>
        </p:spPr>
        <p:txBody>
          <a:bodyPr wrap="squar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实验时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让重物靠近打点计时器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先接通电源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再放开纸带</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396;FounderCES"/>
          <p:cNvPicPr/>
          <p:nvPr/>
        </p:nvPicPr>
        <p:blipFill>
          <a:blip r:embed="rId2"/>
          <a:stretch>
            <a:fillRect/>
          </a:stretch>
        </p:blipFill>
        <p:spPr>
          <a:xfrm>
            <a:off x="389322" y="2636912"/>
            <a:ext cx="840740" cy="299720"/>
          </a:xfrm>
          <a:prstGeom prst="rect">
            <a:avLst/>
          </a:prstGeom>
        </p:spPr>
      </p:pic>
      <p:sp>
        <p:nvSpPr>
          <p:cNvPr id="6" name="矩形 5"/>
          <p:cNvSpPr/>
          <p:nvPr/>
        </p:nvSpPr>
        <p:spPr>
          <a:xfrm>
            <a:off x="1386767" y="2463606"/>
            <a:ext cx="2969083"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接通电源</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放开纸带</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620688"/>
            <a:ext cx="11485848" cy="2968625"/>
          </a:xfrm>
        </p:spPr>
        <p:txBody>
          <a:bodyPr/>
          <a:lstStyle/>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）该实验小组打出一条点迹清晰的纸带，如图乙所示，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点是重物下落的起始点，选取纸带上连续的计时点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作为计数点，并测出各计数点到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点的距离依次为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已知打点计时器所用电源的频率为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点到打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点的过程中，重物的重力势能的减少量为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，动能的增加量为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用题中给出的字母表示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），若重力势能的减少量与动能的增加量在误差允许的范围内相等，则可验证机械能守恒定律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389;FounderCES"/>
          <p:cNvPicPr/>
          <p:nvPr/>
        </p:nvPicPr>
        <p:blipFill>
          <a:blip r:embed="rId1"/>
          <a:stretch>
            <a:fillRect/>
          </a:stretch>
        </p:blipFill>
        <p:spPr>
          <a:xfrm>
            <a:off x="373664" y="3627688"/>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30026" y="3501008"/>
                <a:ext cx="11485848" cy="2284728"/>
              </a:xfrm>
              <a:prstGeom prst="rect">
                <a:avLst/>
              </a:prstGeom>
            </p:spPr>
            <p:txBody>
              <a:bodyPr wrap="square">
                <a:spAutoFit/>
              </a:bodyPr>
              <a:lstStyle/>
              <a:p>
                <a:pPr algn="just">
                  <a:lnSpc>
                    <a:spcPct val="13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从</a:t>
                </a:r>
                <a:r>
                  <a:rPr lang="zh-CN" altLang="zh-CN" sz="2400">
                    <a:solidFill>
                      <a:srgbClr val="000000"/>
                    </a:solidFill>
                    <a:ea typeface="楷体" panose="02010609060101010101" pitchFamily="49" charset="-122"/>
                    <a:cs typeface="Times New Roman" panose="02020603050405020304" pitchFamily="18" charset="0"/>
                  </a:rPr>
                  <a:t>打</a:t>
                </a:r>
                <a:r>
                  <a:rPr lang="en-US" altLang="zh-CN" sz="2400" i="1">
                    <a:solidFill>
                      <a:srgbClr val="000000"/>
                    </a:solidFill>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点到打</a:t>
                </a:r>
                <a:r>
                  <a:rPr lang="en-US" altLang="zh-CN" sz="2400" i="1">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点的过程中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重物的重力势能的减少量为</a:t>
                </a:r>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p</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mgh</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打点计时器打点间隔为</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𝒇</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纸带上打</a:t>
                </a:r>
                <a:r>
                  <a:rPr lang="en-US" altLang="zh-CN" sz="2400" i="1">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点时的速度大小为</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𝒙</m:t>
                            </m:r>
                          </m:e>
                          <m:sub>
                            <m:r>
                              <a:rPr lang="en-US" altLang="zh-CN" sz="2400" i="1">
                                <a:solidFill>
                                  <a:srgbClr val="000000"/>
                                </a:solidFill>
                                <a:latin typeface="Cambria Math" panose="02040503050406030204" pitchFamily="18" charset="0"/>
                                <a:cs typeface="Times New Roman" panose="02020603050405020304" pitchFamily="18" charset="0"/>
                              </a:rPr>
                              <m:t>𝑪𝑬</m:t>
                            </m:r>
                          </m:sub>
                        </m:sSub>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𝑻</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𝟓</m:t>
                            </m:r>
                          </m:sub>
                        </m:sSub>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𝟑</m:t>
                            </m:r>
                          </m:sub>
                        </m:sSub>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𝒇</m:t>
                            </m:r>
                          </m:den>
                        </m:f>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𝟓</m:t>
                            </m:r>
                          </m:sub>
                        </m:sSub>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𝟑</m:t>
                            </m:r>
                          </m:sub>
                        </m:sSub>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𝒇</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重物动能的增加量为</a:t>
                </a:r>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k</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𝒗</m:t>
                        </m:r>
                      </m:e>
                      <m:sub>
                        <m:r>
                          <a:rPr lang="en-US" altLang="zh-CN" sz="2400" i="1">
                            <a:solidFill>
                              <a:srgbClr val="000000"/>
                            </a:solidFill>
                            <a:latin typeface="Cambria Math" panose="02040503050406030204" pitchFamily="18" charset="0"/>
                            <a:cs typeface="Times New Roman" panose="02020603050405020304" pitchFamily="18" charset="0"/>
                          </a:rPr>
                          <m:t>𝑫</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𝒇</m:t>
                            </m:r>
                          </m:e>
                          <m:sup>
                            <m:r>
                              <a:rPr lang="en-US" altLang="zh-CN" sz="2400" i="1">
                                <a:solidFill>
                                  <a:srgbClr val="000000"/>
                                </a:solidFill>
                                <a:latin typeface="Cambria Math" panose="02040503050406030204" pitchFamily="18" charset="0"/>
                                <a:cs typeface="Times New Roman" panose="02020603050405020304" pitchFamily="18" charset="0"/>
                              </a:rPr>
                              <m:t>𝟐</m:t>
                            </m:r>
                          </m:sup>
                        </m:sSup>
                        <m:r>
                          <m:rPr>
                            <m:nor/>
                          </m:rPr>
                          <a:rPr lang="zh-CN" altLang="zh-CN" sz="240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𝟓</m:t>
                            </m:r>
                          </m:sub>
                        </m:sSub>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𝟑</m:t>
                            </m:r>
                          </m:sub>
                        </m:sSub>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𝟖</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30026" y="3501008"/>
                <a:ext cx="11485848" cy="2284728"/>
              </a:xfrm>
              <a:prstGeom prst="rect">
                <a:avLst/>
              </a:prstGeom>
              <a:blipFill rotWithShape="1">
                <a:blip r:embed="rId2"/>
                <a:stretch>
                  <a:fillRect l="-4" t="-11" r="4" b="-10078"/>
                </a:stretch>
              </a:blipFill>
            </p:spPr>
            <p:txBody>
              <a:bodyPr/>
              <a:lstStyle/>
              <a:p>
                <a:r>
                  <a:rPr lang="zh-CN" altLang="en-US">
                    <a:noFill/>
                  </a:rPr>
                  <a:t> </a:t>
                </a:r>
              </a:p>
            </p:txBody>
          </p:sp>
        </mc:Fallback>
      </mc:AlternateContent>
      <p:pic>
        <p:nvPicPr>
          <p:cNvPr id="5" name="24答案.eps" descr="id:2147490396;FounderCES"/>
          <p:cNvPicPr/>
          <p:nvPr/>
        </p:nvPicPr>
        <p:blipFill>
          <a:blip r:embed="rId3"/>
          <a:stretch>
            <a:fillRect/>
          </a:stretch>
        </p:blipFill>
        <p:spPr>
          <a:xfrm>
            <a:off x="399497" y="6009600"/>
            <a:ext cx="840740" cy="299720"/>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342678" y="5509873"/>
                <a:ext cx="3043141" cy="943463"/>
              </a:xfrm>
              <a:prstGeom prst="rect">
                <a:avLst/>
              </a:prstGeom>
            </p:spPr>
            <p:txBody>
              <a:bodyPr wrap="none">
                <a:spAutoFit/>
              </a:bodyPr>
              <a:lstStyle/>
              <a:p>
                <a:pPr algn="just">
                  <a:lnSpc>
                    <a:spcPct val="150000"/>
                  </a:lnSpc>
                  <a:spcAft>
                    <a:spcPts val="0"/>
                  </a:spcAft>
                  <a:tabLst>
                    <a:tab pos="5850890" algn="l"/>
                  </a:tabLst>
                </a:pPr>
                <a:r>
                  <a:rPr lang="en-US" altLang="zh-CN" sz="2400" i="1" smtClean="0">
                    <a:solidFill>
                      <a:srgbClr val="000000"/>
                    </a:solidFill>
                    <a:cs typeface="Times New Roman" panose="02020603050405020304" pitchFamily="18" charset="0"/>
                  </a:rPr>
                  <a:t>mgh</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𝒇</m:t>
                            </m:r>
                          </m:e>
                          <m:sup>
                            <m:r>
                              <a:rPr lang="en-US" altLang="zh-CN" sz="2400" i="1">
                                <a:solidFill>
                                  <a:srgbClr val="000000"/>
                                </a:solidFill>
                                <a:latin typeface="Cambria Math" panose="02040503050406030204" pitchFamily="18" charset="0"/>
                                <a:cs typeface="Times New Roman" panose="02020603050405020304" pitchFamily="18" charset="0"/>
                              </a:rPr>
                              <m:t>𝟐</m:t>
                            </m:r>
                          </m:sup>
                        </m:sSup>
                        <m:r>
                          <m:rPr>
                            <m:nor/>
                          </m:rPr>
                          <a:rPr lang="zh-CN" altLang="zh-CN" sz="240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𝟓</m:t>
                            </m:r>
                          </m:sub>
                        </m:sSub>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𝒉</m:t>
                            </m:r>
                          </m:e>
                          <m:sub>
                            <m:r>
                              <a:rPr lang="en-US" altLang="zh-CN" sz="2400" i="1">
                                <a:solidFill>
                                  <a:srgbClr val="000000"/>
                                </a:solidFill>
                                <a:latin typeface="Cambria Math" panose="02040503050406030204" pitchFamily="18" charset="0"/>
                                <a:cs typeface="Times New Roman" panose="02020603050405020304" pitchFamily="18" charset="0"/>
                              </a:rPr>
                              <m:t>𝟑</m:t>
                            </m:r>
                          </m:sub>
                        </m:sSub>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𝟖</m:t>
                        </m:r>
                      </m:den>
                    </m:f>
                  </m:oMath>
                </a14:m>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342678" y="5509873"/>
                <a:ext cx="3043141" cy="943463"/>
              </a:xfrm>
              <a:prstGeom prst="rect">
                <a:avLst/>
              </a:prstGeom>
              <a:blipFill rotWithShape="1">
                <a:blip r:embed="rId4"/>
                <a:stretch>
                  <a:fillRect l="-9" t="-65" r="17" b="-18661"/>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p:sp>
        <p:nvSpPr>
          <p:cNvPr id="4" name="内容占位符 3"/>
          <p:cNvSpPr>
            <a:spLocks noGrp="1"/>
          </p:cNvSpPr>
          <p:nvPr>
            <p:ph idx="1"/>
          </p:nvPr>
        </p:nvSpPr>
        <p:spPr>
          <a:xfrm>
            <a:off x="360854" y="692696"/>
            <a:ext cx="11485848" cy="500823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守恒条件的判断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从能量的特点看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只有系统的动能和势能相互转化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，无其他形式能量（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如内能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）的转化时，系统机械能守恒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如物体间发生相互碰撞、物体间相互摩擦时有内能的产生，机械能一般不守恒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从机械能的定义看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动能与势能之和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如一个物体沿斜面匀速（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或减速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）下滑，动能不变（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），势能减小，机械能减小；一个物体沿水平方向匀速运动时机械能守恒，沿竖直方向匀速运动时机械能不守恒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548680"/>
            <a:ext cx="11485848" cy="3346237"/>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从做功的特点看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只有重力或系统内的弹力做功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时，系统机械能守恒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）只受重力（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或系统内的弹力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），如所有做抛体运动的物体（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）还受其他力，但只有重力（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或系统内的弹力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）做功，其他力不做功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如图甲所示，绳的拉力对小球不做功，小球的机械能守恒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如图乙所示，小球沿固定光滑圆弧轨道下滑，支持力对小球不做功，小球的机械能守恒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lk609.jpg" descr="id:2147490410;FounderCES"/>
          <p:cNvPicPr/>
          <p:nvPr/>
        </p:nvPicPr>
        <p:blipFill>
          <a:blip r:embed="rId1"/>
          <a:stretch>
            <a:fillRect/>
          </a:stretch>
        </p:blipFill>
        <p:spPr>
          <a:xfrm>
            <a:off x="1990750" y="3944240"/>
            <a:ext cx="2133600" cy="2243455"/>
          </a:xfrm>
          <a:prstGeom prst="rect">
            <a:avLst/>
          </a:prstGeom>
        </p:spPr>
      </p:pic>
      <p:pic>
        <p:nvPicPr>
          <p:cNvPr id="6" name="25lk610.jpg" descr="id:2147490417;FounderCES"/>
          <p:cNvPicPr/>
          <p:nvPr/>
        </p:nvPicPr>
        <p:blipFill>
          <a:blip r:embed="rId2"/>
          <a:stretch>
            <a:fillRect/>
          </a:stretch>
        </p:blipFill>
        <p:spPr>
          <a:xfrm>
            <a:off x="5311278" y="3932199"/>
            <a:ext cx="4448175" cy="2000885"/>
          </a:xfrm>
          <a:prstGeom prst="rect">
            <a:avLst/>
          </a:prstGeom>
        </p:spPr>
      </p:pic>
      <p:sp>
        <p:nvSpPr>
          <p:cNvPr id="2" name="矩形 1"/>
          <p:cNvSpPr/>
          <p:nvPr/>
        </p:nvSpPr>
        <p:spPr>
          <a:xfrm>
            <a:off x="2810527" y="6093296"/>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甲</a:t>
            </a:r>
            <a:endParaRPr lang="zh-CN" altLang="zh-CN" sz="1050">
              <a:solidFill>
                <a:srgbClr val="000000"/>
              </a:solidFill>
              <a:cs typeface="Times New Roman" panose="02020603050405020304" pitchFamily="18" charset="0"/>
            </a:endParaRPr>
          </a:p>
        </p:txBody>
      </p:sp>
      <p:sp>
        <p:nvSpPr>
          <p:cNvPr id="7" name="矩形 6"/>
          <p:cNvSpPr/>
          <p:nvPr/>
        </p:nvSpPr>
        <p:spPr>
          <a:xfrm>
            <a:off x="7535365" y="5970366"/>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105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）有系统的内力做功，但是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做功代数和为零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，系统机械能守恒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如图丙所示，拉力对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做功不为零，但代数和为零，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组成的系统机械能守恒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与接触面之间均光滑，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的上端自由下滑时，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沿地面滑动，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之间的弹力做功，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的机械能均不守恒，但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组成的系统机械能守恒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25lk611.jpg" descr="id:2147490424;FounderCES"/>
          <p:cNvPicPr/>
          <p:nvPr/>
        </p:nvPicPr>
        <p:blipFill>
          <a:blip r:embed="rId1"/>
          <a:stretch>
            <a:fillRect/>
          </a:stretch>
        </p:blipFill>
        <p:spPr>
          <a:xfrm>
            <a:off x="2062758" y="3140968"/>
            <a:ext cx="1870075" cy="2879725"/>
          </a:xfrm>
          <a:prstGeom prst="rect">
            <a:avLst/>
          </a:prstGeom>
        </p:spPr>
      </p:pic>
      <p:sp>
        <p:nvSpPr>
          <p:cNvPr id="2" name="矩形 1"/>
          <p:cNvSpPr/>
          <p:nvPr/>
        </p:nvSpPr>
        <p:spPr>
          <a:xfrm>
            <a:off x="2750772" y="6047525"/>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丙</a:t>
            </a:r>
            <a:endParaRPr lang="zh-CN" altLang="zh-CN" sz="1050">
              <a:solidFill>
                <a:srgbClr val="000000"/>
              </a:solidFill>
              <a:cs typeface="Times New Roman" panose="02020603050405020304" pitchFamily="18" charset="0"/>
            </a:endParaRPr>
          </a:p>
        </p:txBody>
      </p:sp>
      <p:pic>
        <p:nvPicPr>
          <p:cNvPr id="5" name="25lk612.jpg" descr="id:2147490431;FounderCES"/>
          <p:cNvPicPr/>
          <p:nvPr/>
        </p:nvPicPr>
        <p:blipFill>
          <a:blip r:embed="rId2"/>
          <a:stretch>
            <a:fillRect/>
          </a:stretch>
        </p:blipFill>
        <p:spPr>
          <a:xfrm>
            <a:off x="4943078" y="3789040"/>
            <a:ext cx="3752850" cy="2109470"/>
          </a:xfrm>
          <a:prstGeom prst="rect">
            <a:avLst/>
          </a:prstGeom>
        </p:spPr>
      </p:pic>
      <p:sp>
        <p:nvSpPr>
          <p:cNvPr id="6" name="矩形 5"/>
          <p:cNvSpPr/>
          <p:nvPr/>
        </p:nvSpPr>
        <p:spPr>
          <a:xfrm>
            <a:off x="6671270" y="6050208"/>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丁</a:t>
            </a:r>
            <a:endParaRPr lang="zh-CN" altLang="zh-CN" sz="105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pic>
        <p:nvPicPr>
          <p:cNvPr id="6" name="24答案.eps" descr="id:2147489697;FounderCES"/>
          <p:cNvPicPr/>
          <p:nvPr/>
        </p:nvPicPr>
        <p:blipFill>
          <a:blip r:embed="rId2"/>
          <a:stretch>
            <a:fillRect/>
          </a:stretch>
        </p:blipFill>
        <p:spPr>
          <a:xfrm>
            <a:off x="379756" y="4215142"/>
            <a:ext cx="840740" cy="299720"/>
          </a:xfrm>
          <a:prstGeom prst="rect">
            <a:avLst/>
          </a:prstGeom>
        </p:spPr>
      </p:pic>
      <p:sp>
        <p:nvSpPr>
          <p:cNvPr id="8" name="内容占位符 7"/>
          <p:cNvSpPr>
            <a:spLocks noGrp="1"/>
          </p:cNvSpPr>
          <p:nvPr>
            <p:ph idx="1"/>
          </p:nvPr>
        </p:nvSpPr>
        <p:spPr>
          <a:xfrm>
            <a:off x="360854" y="692696"/>
            <a:ext cx="11485848" cy="3346237"/>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海南文昌市田家炳中学月考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）在以下几项体育运动中，运动员的机械能守恒的是（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跳伞运动员匀速降落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登山运动员奋力向顶峰攀登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跳水运动员只在重力作用下自由下落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自行车运动员沿斜坡向上</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14686" y="4005064"/>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792239"/>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跳伞</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运动员匀速降落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则机械能减少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登山运动员奋力向顶峰攀登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登山运动员消耗体内的化学能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登山运动员的机械能增加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跳水运动员只在重力作用下自由下落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只有重力做功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跳水运动员的机械能守恒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自行车运动员沿斜坡向上匀速运动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24解析.eps" descr="id:2147490445;FounderCES"/>
          <p:cNvPicPr/>
          <p:nvPr/>
        </p:nvPicPr>
        <p:blipFill>
          <a:blip r:embed="rId1"/>
          <a:stretch>
            <a:fillRect/>
          </a:stretch>
        </p:blipFill>
        <p:spPr>
          <a:xfrm>
            <a:off x="478582" y="908720"/>
            <a:ext cx="840740" cy="29972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机械能守恒定律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机械能守恒定律的表达</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0459;FounderCES"/>
          <p:cNvPicPr/>
          <p:nvPr/>
        </p:nvPicPr>
        <p:blipFill>
          <a:blip r:embed="rId1"/>
          <a:stretch>
            <a:fillRect/>
          </a:stretch>
        </p:blipFill>
        <p:spPr>
          <a:xfrm>
            <a:off x="406574" y="908720"/>
            <a:ext cx="1228725" cy="431165"/>
          </a:xfrm>
          <a:prstGeom prst="rect">
            <a:avLst/>
          </a:prstGeom>
        </p:spPr>
      </p:pic>
      <p:graphicFrame>
        <p:nvGraphicFramePr>
          <p:cNvPr id="2" name="表格 1"/>
          <p:cNvGraphicFramePr>
            <a:graphicFrameLocks noGrp="1"/>
          </p:cNvGraphicFramePr>
          <p:nvPr/>
        </p:nvGraphicFramePr>
        <p:xfrm>
          <a:off x="406574" y="1876366"/>
          <a:ext cx="11440128" cy="3840480"/>
        </p:xfrm>
        <a:graphic>
          <a:graphicData uri="http://schemas.openxmlformats.org/drawingml/2006/table">
            <a:tbl>
              <a:tblPr firstRow="1" firstCol="1" bandRow="1"/>
              <a:tblGrid>
                <a:gridCol w="2376264"/>
                <a:gridCol w="4760595"/>
                <a:gridCol w="4303269"/>
              </a:tblGrid>
              <a:tr h="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39078">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不同状态</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初状态的机械能等于末状态的机械能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9078">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转化角度</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过程中动能的增加量等于势能的减少量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9078">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转移角度</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系统只有</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增加的机械能等于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减少的机械能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2"/>
          <a:stretch>
            <a:fillRect/>
          </a:stretch>
        </p:blipFill>
        <p:spPr>
          <a:xfrm>
            <a:off x="360854" y="1628800"/>
            <a:ext cx="1561465" cy="431165"/>
          </a:xfrm>
          <a:prstGeom prst="rect">
            <a:avLst/>
          </a:prstGeom>
        </p:spPr>
      </p:pic>
      <p:sp>
        <p:nvSpPr>
          <p:cNvPr id="5" name="内容占位符 4"/>
          <p:cNvSpPr>
            <a:spLocks noGrp="1"/>
          </p:cNvSpPr>
          <p:nvPr>
            <p:ph idx="1"/>
          </p:nvPr>
        </p:nvSpPr>
        <p:spPr>
          <a:xfrm>
            <a:off x="360854" y="1535461"/>
            <a:ext cx="11485848" cy="507831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机械能守恒定律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物体的动能与重力势能（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弹性势能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）之和称为机械能，若用符号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表示机械能，则物体的机械能为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在只有重力或弹力这类力做功的情况下，物体系统的动能与势能相互转化，机械能的总量保持不变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任何形式的能量都可以相互转化，且</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总能量保持不变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7963"/>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用机械能守恒定律解题的基本思路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单个物体、多个物体、连接体组成的系统的机械能守恒问题的解题思路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5" name="25lk613.jpg" descr="id:2147490474;FounderCES"/>
          <p:cNvPicPr/>
          <p:nvPr/>
        </p:nvPicPr>
        <p:blipFill>
          <a:blip r:embed="rId1"/>
          <a:stretch>
            <a:fillRect/>
          </a:stretch>
        </p:blipFill>
        <p:spPr>
          <a:xfrm>
            <a:off x="2566814" y="2132856"/>
            <a:ext cx="6543675" cy="409448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118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江苏省江阴市第一中学月考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.5</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的小球从离桌面高</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1.2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点由静止下落到地面上的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桌面离地面的高度为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ea typeface="宋体" panose="02010600030101010101" pitchFamily="2" charset="-122"/>
                <a:cs typeface="Times New Roman" panose="02020603050405020304" pitchFamily="18" charset="0"/>
              </a:rPr>
              <a:t>0.8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，不计空气阻力，重力加速度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，若选地面为零势能参考平面，小球经过桌面时的机械能为（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J</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J</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J</a:t>
            </a:r>
            <a:endParaRPr lang="zh-CN" altLang="en-US"/>
          </a:p>
        </p:txBody>
      </p:sp>
      <p:pic>
        <p:nvPicPr>
          <p:cNvPr id="4" name="24典例3.eps" descr="id:2147490488;FounderCES"/>
          <p:cNvPicPr/>
          <p:nvPr/>
        </p:nvPicPr>
        <p:blipFill>
          <a:blip r:embed="rId1"/>
          <a:stretch>
            <a:fillRect/>
          </a:stretch>
        </p:blipFill>
        <p:spPr>
          <a:xfrm>
            <a:off x="478582" y="908720"/>
            <a:ext cx="1203325" cy="387350"/>
          </a:xfrm>
          <a:prstGeom prst="rect">
            <a:avLst/>
          </a:prstGeom>
        </p:spPr>
      </p:pic>
      <p:pic>
        <p:nvPicPr>
          <p:cNvPr id="5" name="25lk614.jpg" descr="id:2147490481;FounderCES"/>
          <p:cNvPicPr/>
          <p:nvPr/>
        </p:nvPicPr>
        <p:blipFill>
          <a:blip r:embed="rId2"/>
          <a:stretch>
            <a:fillRect/>
          </a:stretch>
        </p:blipFill>
        <p:spPr>
          <a:xfrm>
            <a:off x="4798685" y="2702281"/>
            <a:ext cx="1944216" cy="2520280"/>
          </a:xfrm>
          <a:prstGeom prst="rect">
            <a:avLst/>
          </a:prstGeom>
        </p:spPr>
      </p:pic>
      <p:pic>
        <p:nvPicPr>
          <p:cNvPr id="6" name="24答案.eps" descr="id:2147490502;FounderCES"/>
          <p:cNvPicPr/>
          <p:nvPr/>
        </p:nvPicPr>
        <p:blipFill>
          <a:blip r:embed="rId3"/>
          <a:stretch>
            <a:fillRect/>
          </a:stretch>
        </p:blipFill>
        <p:spPr>
          <a:xfrm>
            <a:off x="334566" y="6287250"/>
            <a:ext cx="840740" cy="299720"/>
          </a:xfrm>
          <a:prstGeom prst="rect">
            <a:avLst/>
          </a:prstGeom>
        </p:spPr>
      </p:pic>
      <p:sp>
        <p:nvSpPr>
          <p:cNvPr id="2" name="矩形 1"/>
          <p:cNvSpPr/>
          <p:nvPr/>
        </p:nvSpPr>
        <p:spPr>
          <a:xfrm>
            <a:off x="1309407" y="6095037"/>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不计空气阻力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小球下落的过程中机械能守恒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在任何位置的机械能都与初始位置时的机械能相等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故经过桌面时的机械能为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1.2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24解析.eps" descr="id:2147490495;FounderCES"/>
          <p:cNvPicPr/>
          <p:nvPr/>
        </p:nvPicPr>
        <p:blipFill>
          <a:blip r:embed="rId1"/>
          <a:stretch>
            <a:fillRect/>
          </a:stretch>
        </p:blipFill>
        <p:spPr>
          <a:xfrm>
            <a:off x="391327" y="980728"/>
            <a:ext cx="840740" cy="299720"/>
          </a:xfrm>
          <a:prstGeom prst="rect">
            <a:avLst/>
          </a:prstGeom>
        </p:spPr>
      </p:pic>
      <p:pic>
        <p:nvPicPr>
          <p:cNvPr id="5" name="25lk614.jpg" descr="id:2147490481;FounderCES"/>
          <p:cNvPicPr/>
          <p:nvPr/>
        </p:nvPicPr>
        <p:blipFill>
          <a:blip r:embed="rId2"/>
          <a:stretch>
            <a:fillRect/>
          </a:stretch>
        </p:blipFill>
        <p:spPr>
          <a:xfrm>
            <a:off x="4511030" y="2780928"/>
            <a:ext cx="2448272" cy="280831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物体组成的系统的机械能守恒问题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分析多个物体组成的系统的机械能问题时，首先判断多个物体组成的系统的机械能是否守恒，即看是否只有重力或系统内弹力做功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当系统机械能守恒时，单个物体的机械能通常不守恒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其次要注意寻找用绳或杆连接的物体间的速度关系和位移关系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最后在列机械能守恒方程时，一般选用</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4.eps" descr="id:2147490509;FounderCES"/>
          <p:cNvPicPr/>
          <p:nvPr/>
        </p:nvPicPr>
        <p:blipFill>
          <a:blip r:embed="rId1"/>
          <a:stretch>
            <a:fillRect/>
          </a:stretch>
        </p:blipFill>
        <p:spPr>
          <a:xfrm>
            <a:off x="478582" y="908720"/>
            <a:ext cx="1228725" cy="43116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4439"/>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轻绳连接的物体</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系统</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850890" algn="l"/>
              </a:tabLs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轻绳两端各固定一个物体，整个系统一起沿光滑接触面运动或绕光滑滑轮运动，该系统即为机械能守恒中的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模型，这三个模型中两个物体的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速度大小相等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lk615.jpg" descr="id:2147490516;FounderCES"/>
          <p:cNvPicPr/>
          <p:nvPr/>
        </p:nvPicPr>
        <p:blipFill>
          <a:blip r:embed="rId1"/>
          <a:stretch>
            <a:fillRect/>
          </a:stretch>
        </p:blipFill>
        <p:spPr>
          <a:xfrm>
            <a:off x="328120" y="1628800"/>
            <a:ext cx="4164330" cy="2076450"/>
          </a:xfrm>
          <a:prstGeom prst="rect">
            <a:avLst/>
          </a:prstGeom>
        </p:spPr>
      </p:pic>
      <p:pic>
        <p:nvPicPr>
          <p:cNvPr id="6" name="25lk616.jpg" descr="id:2147490523;FounderCES"/>
          <p:cNvPicPr/>
          <p:nvPr/>
        </p:nvPicPr>
        <p:blipFill>
          <a:blip r:embed="rId2"/>
          <a:stretch>
            <a:fillRect/>
          </a:stretch>
        </p:blipFill>
        <p:spPr>
          <a:xfrm>
            <a:off x="4871070" y="1409725"/>
            <a:ext cx="1731010" cy="2295525"/>
          </a:xfrm>
          <a:prstGeom prst="rect">
            <a:avLst/>
          </a:prstGeom>
        </p:spPr>
      </p:pic>
      <p:pic>
        <p:nvPicPr>
          <p:cNvPr id="7" name="25lk617.jpg" descr="id:2147490530;FounderCES"/>
          <p:cNvPicPr/>
          <p:nvPr/>
        </p:nvPicPr>
        <p:blipFill>
          <a:blip r:embed="rId3"/>
          <a:stretch>
            <a:fillRect/>
          </a:stretch>
        </p:blipFill>
        <p:spPr>
          <a:xfrm>
            <a:off x="7066978" y="1285265"/>
            <a:ext cx="4314825" cy="241998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2792239"/>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轻弹簧连接的物体系统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一般既有重力做功又有弹簧弹力做功，系统内物体的动能、重力势能和弹簧的弹性势能相互转化，该系统即为机械能守恒中的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轻弹簧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该模型的特点：</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物体运动的位移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弹簧的形变量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或形变量的变化量有关；单个物体的机械能和弹簧的弹性势能都不守恒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131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山东省青岛第二中学期末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）如图所示，物体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Р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用不可伸长的轻绳相连，悬挂在固定于天花板的轻质定滑轮上，物体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两物体由静止释放，在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未落地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）时轻绳突然断裂，物体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能够到达的最高点恰与物体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释放位置处于同一高度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取开始时物体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所在水平面为零势能面，重力加速度为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，不计摩擦和空气阻力，两物体均可视为质点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4" name="24典例4.eps" descr="id:2147490537;FounderCES"/>
          <p:cNvPicPr/>
          <p:nvPr/>
        </p:nvPicPr>
        <p:blipFill>
          <a:blip r:embed="rId1"/>
          <a:stretch>
            <a:fillRect/>
          </a:stretch>
        </p:blipFill>
        <p:spPr>
          <a:xfrm>
            <a:off x="478582" y="908720"/>
            <a:ext cx="1203325" cy="387350"/>
          </a:xfrm>
          <a:prstGeom prst="rect">
            <a:avLst/>
          </a:prstGeom>
        </p:spPr>
      </p:pic>
      <p:pic>
        <p:nvPicPr>
          <p:cNvPr id="5" name="25lk618.jpg" descr="id:2147490544;FounderCES"/>
          <p:cNvPicPr/>
          <p:nvPr/>
        </p:nvPicPr>
        <p:blipFill>
          <a:blip r:embed="rId2"/>
          <a:stretch>
            <a:fillRect/>
          </a:stretch>
        </p:blipFill>
        <p:spPr>
          <a:xfrm>
            <a:off x="9190990" y="3284855"/>
            <a:ext cx="892810" cy="29337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551;FounderCES"/>
          <p:cNvPicPr/>
          <p:nvPr/>
        </p:nvPicPr>
        <p:blipFill>
          <a:blip r:embed="rId1"/>
          <a:stretch>
            <a:fillRect/>
          </a:stretch>
        </p:blipFill>
        <p:spPr>
          <a:xfrm>
            <a:off x="478582" y="1556792"/>
            <a:ext cx="840740" cy="299720"/>
          </a:xfrm>
          <a:prstGeom prst="rect">
            <a:avLst/>
          </a:prstGeom>
        </p:spPr>
      </p:pic>
      <p:pic>
        <p:nvPicPr>
          <p:cNvPr id="5" name="箭头右.eps" descr="id:2147490558;FounderCES"/>
          <p:cNvPicPr/>
          <p:nvPr/>
        </p:nvPicPr>
        <p:blipFill>
          <a:blip r:embed="rId2"/>
          <a:stretch>
            <a:fillRect/>
          </a:stretch>
        </p:blipFill>
        <p:spPr>
          <a:xfrm>
            <a:off x="3862958" y="2105912"/>
            <a:ext cx="394970" cy="310515"/>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268760"/>
                <a:ext cx="11422984" cy="1923412"/>
              </a:xfrm>
              <a:prstGeom prst="rect">
                <a:avLst/>
              </a:prstGeom>
            </p:spPr>
            <p:txBody>
              <a:bodyPr wrap="square">
                <a:spAutoFit/>
              </a:bodyPr>
              <a:lstStyle/>
              <a:p>
                <a:pPr indent="1078230" algn="just">
                  <a:lnSpc>
                    <a:spcPct val="150000"/>
                  </a:lnSpc>
                  <a:spcAft>
                    <a:spcPts val="0"/>
                  </a:spcAft>
                  <a:tabLst>
                    <a:tab pos="5850890" algn="l"/>
                  </a:tabLs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根据系统机械能守恒可得</a:t>
                </a:r>
                <a:r>
                  <a:rPr lang="en-US" altLang="zh-CN" sz="2400" u="wavy">
                    <a:solidFill>
                      <a:srgbClr val="000000"/>
                    </a:solidFill>
                    <a:uFill>
                      <a:solidFill>
                        <a:srgbClr val="00B0F0"/>
                      </a:solidFill>
                    </a:uFill>
                    <a:cs typeface="Times New Roman" panose="02020603050405020304" pitchFamily="18" charset="0"/>
                  </a:rPr>
                  <a:t>2</a:t>
                </a:r>
                <a:r>
                  <a:rPr lang="en-US" altLang="zh-CN" sz="2400" i="1" u="wavy">
                    <a:solidFill>
                      <a:srgbClr val="000000"/>
                    </a:solidFill>
                    <a:uFill>
                      <a:solidFill>
                        <a:srgbClr val="00B0F0"/>
                      </a:solidFill>
                    </a:uFill>
                    <a:cs typeface="Times New Roman" panose="02020603050405020304" pitchFamily="18" charset="0"/>
                  </a:rPr>
                  <a:t>mgh</a:t>
                </a:r>
                <a:r>
                  <a:rPr lang="zh-CN" altLang="zh-CN" sz="2400" u="wavy">
                    <a:solidFill>
                      <a:srgbClr val="000000"/>
                    </a:solidFill>
                    <a:uFill>
                      <a:solidFill>
                        <a:srgbClr val="00B0F0"/>
                      </a:solidFill>
                    </a:uFill>
                    <a:cs typeface="Times New Roman" panose="02020603050405020304" pitchFamily="18" charset="0"/>
                  </a:rPr>
                  <a:t>－</a:t>
                </a:r>
                <a:r>
                  <a:rPr lang="en-US" altLang="zh-CN" sz="2400" i="1" u="wavy">
                    <a:solidFill>
                      <a:srgbClr val="000000"/>
                    </a:solidFill>
                    <a:uFill>
                      <a:solidFill>
                        <a:srgbClr val="00B0F0"/>
                      </a:solidFill>
                    </a:uFill>
                    <a:cs typeface="Times New Roman" panose="02020603050405020304" pitchFamily="18" charset="0"/>
                  </a:rPr>
                  <a:t>mgh</a:t>
                </a:r>
                <a:r>
                  <a:rPr lang="zh-CN" altLang="zh-CN" sz="2400" u="wavy">
                    <a:solidFill>
                      <a:srgbClr val="000000"/>
                    </a:solidFill>
                    <a:uFill>
                      <a:solidFill>
                        <a:srgbClr val="00B0F0"/>
                      </a:solidFill>
                    </a:uFill>
                    <a:cs typeface="Times New Roman" panose="02020603050405020304" pitchFamily="18" charset="0"/>
                  </a:rPr>
                  <a:t>＝</a:t>
                </a:r>
                <a14:m>
                  <m:oMath xmlns:m="http://schemas.openxmlformats.org/officeDocument/2006/math">
                    <m:f>
                      <m:fPr>
                        <m:ctrlPr>
                          <a:rPr lang="zh-CN" altLang="zh-CN" sz="2400"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u="wavy">
                            <a:solidFill>
                              <a:srgbClr val="000000"/>
                            </a:solidFill>
                            <a:uFill>
                              <a:solidFill>
                                <a:srgbClr val="00B0F0"/>
                              </a:solidFill>
                            </a:uFill>
                            <a:latin typeface="Cambria Math" panose="02040503050406030204" pitchFamily="18" charset="0"/>
                            <a:cs typeface="Times New Roman" panose="02020603050405020304" pitchFamily="18" charset="0"/>
                          </a:rPr>
                          <m:t>𝟏</m:t>
                        </m:r>
                      </m:num>
                      <m:den>
                        <m:r>
                          <a:rPr lang="en-US" altLang="zh-CN" sz="2400" i="1" u="wavy">
                            <a:solidFill>
                              <a:srgbClr val="000000"/>
                            </a:solidFill>
                            <a:uFill>
                              <a:solidFill>
                                <a:srgbClr val="00B0F0"/>
                              </a:solidFill>
                            </a:uFill>
                            <a:latin typeface="Cambria Math" panose="02040503050406030204" pitchFamily="18" charset="0"/>
                            <a:cs typeface="Times New Roman" panose="02020603050405020304" pitchFamily="18" charset="0"/>
                          </a:rPr>
                          <m:t>𝟐</m:t>
                        </m:r>
                      </m:den>
                    </m:f>
                  </m:oMath>
                </a14:m>
                <a:r>
                  <a:rPr lang="zh-CN" altLang="zh-CN" sz="2400" u="wavy">
                    <a:solidFill>
                      <a:srgbClr val="000000"/>
                    </a:solidFill>
                    <a:uFill>
                      <a:solidFill>
                        <a:srgbClr val="00B0F0"/>
                      </a:solidFill>
                    </a:uFill>
                    <a:cs typeface="Times New Roman" panose="02020603050405020304" pitchFamily="18" charset="0"/>
                  </a:rPr>
                  <a:t>（</a:t>
                </a:r>
                <a:r>
                  <a:rPr lang="en-US" altLang="zh-CN" sz="2400" u="wavy">
                    <a:solidFill>
                      <a:srgbClr val="000000"/>
                    </a:solidFill>
                    <a:uFill>
                      <a:solidFill>
                        <a:srgbClr val="00B0F0"/>
                      </a:solidFill>
                    </a:uFill>
                    <a:cs typeface="Times New Roman" panose="02020603050405020304" pitchFamily="18" charset="0"/>
                  </a:rPr>
                  <a:t>2</a:t>
                </a:r>
                <a:r>
                  <a:rPr lang="en-US" altLang="zh-CN" sz="2400" i="1" u="wavy">
                    <a:solidFill>
                      <a:srgbClr val="000000"/>
                    </a:solidFill>
                    <a:uFill>
                      <a:solidFill>
                        <a:srgbClr val="00B0F0"/>
                      </a:solidFill>
                    </a:uFill>
                    <a:cs typeface="Times New Roman" panose="02020603050405020304" pitchFamily="18" charset="0"/>
                  </a:rPr>
                  <a:t>m</a:t>
                </a:r>
                <a:r>
                  <a:rPr lang="zh-CN" altLang="zh-CN" sz="2400" u="wavy">
                    <a:solidFill>
                      <a:srgbClr val="000000"/>
                    </a:solidFill>
                    <a:uFill>
                      <a:solidFill>
                        <a:srgbClr val="00B0F0"/>
                      </a:solidFill>
                    </a:uFill>
                    <a:cs typeface="Times New Roman" panose="02020603050405020304" pitchFamily="18" charset="0"/>
                  </a:rPr>
                  <a:t>＋</a:t>
                </a:r>
                <a:r>
                  <a:rPr lang="en-US" altLang="zh-CN" sz="2400" i="1" u="wavy">
                    <a:solidFill>
                      <a:srgbClr val="000000"/>
                    </a:solidFill>
                    <a:uFill>
                      <a:solidFill>
                        <a:srgbClr val="00B0F0"/>
                      </a:solidFill>
                    </a:uFill>
                    <a:cs typeface="Times New Roman" panose="02020603050405020304" pitchFamily="18" charset="0"/>
                  </a:rPr>
                  <a:t>m</a:t>
                </a:r>
                <a:r>
                  <a:rPr lang="zh-CN" altLang="zh-CN" sz="2400" u="wavy">
                    <a:solidFill>
                      <a:srgbClr val="000000"/>
                    </a:solidFill>
                    <a:uFill>
                      <a:solidFill>
                        <a:srgbClr val="00B0F0"/>
                      </a:solidFill>
                    </a:uFill>
                    <a:cs typeface="Times New Roman" panose="02020603050405020304" pitchFamily="18" charset="0"/>
                  </a:rPr>
                  <a:t>）</a:t>
                </a:r>
                <a:r>
                  <a:rPr lang="en-US" altLang="zh-CN" sz="2400" i="1" u="wavy">
                    <a:solidFill>
                      <a:srgbClr val="000000"/>
                    </a:solidFill>
                    <a:uFill>
                      <a:solidFill>
                        <a:srgbClr val="00B0F0"/>
                      </a:solidFill>
                    </a:uFill>
                    <a:latin typeface="Book Antiqua" panose="02040602050305030304" pitchFamily="18" charset="0"/>
                    <a:cs typeface="Times New Roman" panose="02020603050405020304" pitchFamily="18" charset="0"/>
                  </a:rPr>
                  <a:t>v</a:t>
                </a:r>
                <a:r>
                  <a:rPr lang="en-US" altLang="zh-CN" sz="2400" u="wavy" baseline="30000">
                    <a:solidFill>
                      <a:srgbClr val="000000"/>
                    </a:solidFill>
                    <a:uFill>
                      <a:solidFill>
                        <a:srgbClr val="00B0F0"/>
                      </a:solidFill>
                    </a:uFill>
                    <a:cs typeface="Times New Roman" panose="02020603050405020304" pitchFamily="18" charset="0"/>
                  </a:rPr>
                  <a:t>2</a:t>
                </a:r>
                <a:r>
                  <a:rPr lang="zh-CN" altLang="zh-CN" sz="2400" u="wavy">
                    <a:solidFill>
                      <a:srgbClr val="000000"/>
                    </a:solidFill>
                    <a:uFill>
                      <a:solidFill>
                        <a:srgbClr val="00B0F0"/>
                      </a:solidFill>
                    </a:u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Q</a:t>
                </a:r>
                <a:r>
                  <a:rPr lang="zh-CN" altLang="zh-CN" sz="2400">
                    <a:solidFill>
                      <a:srgbClr val="000000"/>
                    </a:solidFill>
                    <a:ea typeface="楷体" panose="02010609060101010101" pitchFamily="49" charset="-122"/>
                    <a:cs typeface="Times New Roman" panose="02020603050405020304" pitchFamily="18" charset="0"/>
                  </a:rPr>
                  <a:t>下降</a:t>
                </a:r>
                <a:r>
                  <a:rPr lang="en-US" altLang="zh-CN" sz="2400" i="1">
                    <a:solidFill>
                      <a:srgbClr val="000000"/>
                    </a:solidFill>
                    <a:cs typeface="Times New Roman" panose="02020603050405020304" pitchFamily="18" charset="0"/>
                  </a:rPr>
                  <a:t>h</a:t>
                </a:r>
                <a:r>
                  <a:rPr lang="zh-CN" altLang="zh-CN" sz="2400">
                    <a:solidFill>
                      <a:srgbClr val="000000"/>
                    </a:solidFill>
                    <a:ea typeface="楷体" panose="02010609060101010101" pitchFamily="49" charset="-122"/>
                    <a:cs typeface="Times New Roman" panose="02020603050405020304" pitchFamily="18" charset="0"/>
                  </a:rPr>
                  <a:t>时物体</a:t>
                </a:r>
                <a:r>
                  <a:rPr lang="en-US" altLang="zh-CN" sz="2400">
                    <a:solidFill>
                      <a:srgbClr val="000000"/>
                    </a:solidFill>
                    <a:cs typeface="Times New Roman" panose="02020603050405020304" pitchFamily="18" charset="0"/>
                  </a:rPr>
                  <a:t>Р</a:t>
                </a:r>
                <a:r>
                  <a:rPr lang="zh-CN" altLang="zh-CN" sz="2400">
                    <a:solidFill>
                      <a:srgbClr val="000000"/>
                    </a:solidFill>
                    <a:ea typeface="楷体" panose="02010609060101010101" pitchFamily="49" charset="-122"/>
                    <a:cs typeface="Times New Roman" panose="02020603050405020304" pitchFamily="18" charset="0"/>
                  </a:rPr>
                  <a:t>的速度大小</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num>
                          <m:den>
                            <m:r>
                              <a:rPr lang="en-US" altLang="zh-CN" sz="2400" i="1">
                                <a:solidFill>
                                  <a:srgbClr val="000000"/>
                                </a:solidFill>
                                <a:latin typeface="Cambria Math" panose="02040503050406030204" pitchFamily="18" charset="0"/>
                                <a:cs typeface="Times New Roman" panose="02020603050405020304" pitchFamily="18" charset="0"/>
                              </a:rPr>
                              <m:t>𝟑</m:t>
                            </m:r>
                          </m:den>
                        </m:f>
                        <m:r>
                          <m:rPr>
                            <m:nor/>
                          </m:rPr>
                          <a:rPr lang="en-US" altLang="zh-CN" sz="2400" i="1">
                            <a:solidFill>
                              <a:srgbClr val="000000"/>
                            </a:solidFill>
                            <a:uFill>
                              <a:solidFill>
                                <a:srgbClr val="00B0F0"/>
                              </a:solidFill>
                            </a:u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𝒉</m:t>
                        </m:r>
                      </m:e>
                    </m:rad>
                  </m:oMath>
                </a14:m>
                <a:r>
                  <a:rPr lang="en-US" altLang="zh-CN" sz="2400" smtClean="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268760"/>
                <a:ext cx="11422984" cy="1923412"/>
              </a:xfrm>
              <a:prstGeom prst="rect">
                <a:avLst/>
              </a:prstGeom>
              <a:blipFill rotWithShape="1">
                <a:blip r:embed="rId3"/>
                <a:stretch>
                  <a:fillRect l="-2" t="-1586" r="1" b="1"/>
                </a:stretch>
              </a:blipFill>
            </p:spPr>
            <p:txBody>
              <a:bodyPr/>
              <a:lstStyle/>
              <a:p>
                <a:r>
                  <a:rPr lang="zh-CN" altLang="en-US">
                    <a:noFill/>
                  </a:rPr>
                  <a:t> </a:t>
                </a:r>
              </a:p>
            </p:txBody>
          </p:sp>
        </mc:Fallback>
      </mc:AlternateContent>
      <p:sp>
        <p:nvSpPr>
          <p:cNvPr id="6" name="矩形 5"/>
          <p:cNvSpPr/>
          <p:nvPr/>
        </p:nvSpPr>
        <p:spPr>
          <a:xfrm>
            <a:off x="4355369" y="1943673"/>
            <a:ext cx="3433953" cy="646331"/>
          </a:xfrm>
          <a:prstGeom prst="rect">
            <a:avLst/>
          </a:prstGeom>
        </p:spPr>
        <p:txBody>
          <a:bodyPr wrap="none">
            <a:spAutoFit/>
          </a:bodyPr>
          <a:lstStyle/>
          <a:p>
            <a:pPr lvl="0" algn="just">
              <a:lnSpc>
                <a:spcPct val="150000"/>
              </a:lnSpc>
              <a:spcAft>
                <a:spcPts val="0"/>
              </a:spcAft>
              <a:tabLst>
                <a:tab pos="5850890" algn="l"/>
              </a:tabLst>
            </a:pPr>
            <a:r>
              <a:rPr lang="zh-CN" altLang="zh-CN" sz="2400">
                <a:solidFill>
                  <a:srgbClr val="00B0F0"/>
                </a:solidFill>
                <a:ea typeface="楷体" panose="02010609060101010101" pitchFamily="49" charset="-122"/>
                <a:cs typeface="Times New Roman" panose="02020603050405020304" pitchFamily="18" charset="0"/>
              </a:rPr>
              <a:t>两物体的速度大小相等</a:t>
            </a:r>
            <a:r>
              <a:rPr lang="en-US" altLang="zh-CN" sz="2400">
                <a:solidFill>
                  <a:srgbClr val="00B0F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7" name="24答案.eps" descr="id:2147490565;FounderCES"/>
          <p:cNvPicPr/>
          <p:nvPr/>
        </p:nvPicPr>
        <p:blipFill>
          <a:blip r:embed="rId4"/>
          <a:stretch>
            <a:fillRect/>
          </a:stretch>
        </p:blipFill>
        <p:spPr>
          <a:xfrm>
            <a:off x="478582" y="3528481"/>
            <a:ext cx="840740" cy="299720"/>
          </a:xfrm>
          <a:prstGeom prst="rect">
            <a:avLst/>
          </a:prstGeom>
        </p:spPr>
      </p:pic>
      <mc:AlternateContent xmlns:mc="http://schemas.openxmlformats.org/markup-compatibility/2006">
        <mc:Choice xmlns:a14="http://schemas.microsoft.com/office/drawing/2010/main" Requires="a14">
          <p:sp>
            <p:nvSpPr>
              <p:cNvPr id="8" name="矩形 7"/>
              <p:cNvSpPr/>
              <p:nvPr/>
            </p:nvSpPr>
            <p:spPr>
              <a:xfrm>
                <a:off x="1465617" y="3242732"/>
                <a:ext cx="1258806" cy="843885"/>
              </a:xfrm>
              <a:prstGeom prst="rect">
                <a:avLst/>
              </a:prstGeom>
            </p:spPr>
            <p:txBody>
              <a:bodyPr wrap="none">
                <a:spAutoFit/>
              </a:bodyPr>
              <a:lstStyle/>
              <a:p>
                <a14:m>
                  <m:oMath xmlns:m="http://schemas.openxmlformats.org/officeDocument/2006/math">
                    <m:rad>
                      <m:radPr>
                        <m:degHide m:val="on"/>
                        <m:ctrlPr>
                          <a:rPr lang="zh-CN" altLang="zh-CN" sz="2400" i="1" smtClean="0">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𝟐</m:t>
                            </m:r>
                          </m:num>
                          <m:den>
                            <m:r>
                              <a:rPr lang="en-US" altLang="zh-CN" sz="2400" i="1">
                                <a:solidFill>
                                  <a:schemeClr val="tx1"/>
                                </a:solidFill>
                                <a:latin typeface="Cambria Math" panose="02040503050406030204" pitchFamily="18" charset="0"/>
                                <a:cs typeface="Times New Roman" panose="02020603050405020304" pitchFamily="18" charset="0"/>
                              </a:rPr>
                              <m:t>𝟑</m:t>
                            </m:r>
                          </m:den>
                        </m:f>
                        <m:r>
                          <m:rPr>
                            <m:nor/>
                          </m:rPr>
                          <a:rPr lang="en-US" altLang="zh-CN" sz="2400" i="1">
                            <a:solidFill>
                              <a:srgbClr val="000000"/>
                            </a:solidFill>
                            <a:uFill>
                              <a:solidFill>
                                <a:srgbClr val="00B0F0"/>
                              </a:solidFill>
                            </a:uFill>
                            <a:latin typeface="Cambria Math" panose="02040503050406030204" pitchFamily="18" charset="0"/>
                            <a:cs typeface="Times New Roman" panose="02020603050405020304" pitchFamily="18" charset="0"/>
                          </a:rPr>
                          <m:t>g</m:t>
                        </m:r>
                        <m:r>
                          <a:rPr lang="en-US" altLang="zh-CN" sz="2400" i="1">
                            <a:solidFill>
                              <a:schemeClr val="tx1"/>
                            </a:solidFill>
                            <a:latin typeface="Cambria Math" panose="02040503050406030204" pitchFamily="18" charset="0"/>
                            <a:cs typeface="Times New Roman" panose="02020603050405020304" pitchFamily="18" charset="0"/>
                          </a:rPr>
                          <m:t>𝒉</m:t>
                        </m:r>
                      </m:e>
                    </m:rad>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8" name="矩形 7"/>
              <p:cNvSpPr>
                <a:spLocks noRot="1" noChangeAspect="1" noMove="1" noResize="1" noEditPoints="1" noAdjustHandles="1" noChangeArrowheads="1" noChangeShapeType="1" noTextEdit="1"/>
              </p:cNvSpPr>
              <p:nvPr/>
            </p:nvSpPr>
            <p:spPr>
              <a:xfrm>
                <a:off x="1465617" y="3242732"/>
                <a:ext cx="1258806" cy="843885"/>
              </a:xfrm>
              <a:prstGeom prst="rect">
                <a:avLst/>
              </a:prstGeom>
              <a:blipFill rotWithShape="1">
                <a:blip r:embed="rId5"/>
                <a:stretch>
                  <a:fillRect l="-3" t="-50" r="22" b="46"/>
                </a:stretch>
              </a:blipFill>
            </p:spPr>
            <p:txBody>
              <a:bodyPr/>
              <a:lstStyle/>
              <a:p>
                <a:r>
                  <a:rPr lang="zh-CN" altLang="en-US">
                    <a:noFill/>
                  </a:rPr>
                  <a:t> </a:t>
                </a:r>
              </a:p>
            </p:txBody>
          </p:sp>
        </mc:Fallback>
      </mc:AlternateContent>
      <p:pic>
        <p:nvPicPr>
          <p:cNvPr id="10" name="25lk618.jpg" descr="id:2147490544;FounderCES"/>
          <p:cNvPicPr/>
          <p:nvPr/>
        </p:nvPicPr>
        <p:blipFill>
          <a:blip r:embed="rId6"/>
          <a:stretch>
            <a:fillRect/>
          </a:stretch>
        </p:blipFill>
        <p:spPr>
          <a:xfrm>
            <a:off x="8583254" y="2261169"/>
            <a:ext cx="1203325" cy="35172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开始时的机械能大小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551;FounderCES"/>
          <p:cNvPicPr/>
          <p:nvPr/>
        </p:nvPicPr>
        <p:blipFill>
          <a:blip r:embed="rId1"/>
          <a:stretch>
            <a:fillRect/>
          </a:stretch>
        </p:blipFill>
        <p:spPr>
          <a:xfrm>
            <a:off x="360854" y="1556792"/>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124744"/>
                <a:ext cx="11485848" cy="2400465"/>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轻</a:t>
                </a:r>
                <a:r>
                  <a:rPr lang="zh-CN" altLang="zh-CN" sz="2400">
                    <a:solidFill>
                      <a:srgbClr val="000000"/>
                    </a:solidFill>
                    <a:ea typeface="楷体" panose="02010609060101010101" pitchFamily="49" charset="-122"/>
                    <a:cs typeface="Times New Roman" panose="02020603050405020304" pitchFamily="18" charset="0"/>
                  </a:rPr>
                  <a:t>绳断裂后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物体</a:t>
                </a:r>
                <a:r>
                  <a:rPr lang="en-US" altLang="zh-CN" sz="2400">
                    <a:solidFill>
                      <a:srgbClr val="000000"/>
                    </a:solidFill>
                    <a:cs typeface="Times New Roman" panose="02020603050405020304" pitchFamily="18" charset="0"/>
                  </a:rPr>
                  <a:t>Р</a:t>
                </a:r>
                <a:r>
                  <a:rPr lang="zh-CN" altLang="zh-CN" sz="2400">
                    <a:solidFill>
                      <a:srgbClr val="000000"/>
                    </a:solidFill>
                    <a:ea typeface="楷体" panose="02010609060101010101" pitchFamily="49" charset="-122"/>
                    <a:cs typeface="Times New Roman" panose="02020603050405020304" pitchFamily="18" charset="0"/>
                  </a:rPr>
                  <a:t>做竖直上抛运动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上升的最大高度为</a:t>
                </a:r>
                <a:r>
                  <a:rPr lang="en-US" altLang="zh-CN" sz="2400" i="1">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𝒗</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𝒈</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𝒉</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取开始时物体</a:t>
                </a:r>
                <a:r>
                  <a:rPr lang="en-US" altLang="zh-CN" sz="2400" i="1">
                    <a:solidFill>
                      <a:srgbClr val="000000"/>
                    </a:solidFill>
                    <a:cs typeface="Times New Roman" panose="02020603050405020304" pitchFamily="18" charset="0"/>
                  </a:rPr>
                  <a:t>P</a:t>
                </a:r>
                <a:r>
                  <a:rPr lang="zh-CN" altLang="zh-CN" sz="2400">
                    <a:solidFill>
                      <a:srgbClr val="000000"/>
                    </a:solidFill>
                    <a:ea typeface="楷体" panose="02010609060101010101" pitchFamily="49" charset="-122"/>
                    <a:cs typeface="Times New Roman" panose="02020603050405020304" pitchFamily="18" charset="0"/>
                  </a:rPr>
                  <a:t>所在水平面为零势能参考平面</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P</a:t>
                </a:r>
                <a:r>
                  <a:rPr lang="zh-CN" altLang="zh-CN" sz="2400">
                    <a:solidFill>
                      <a:srgbClr val="000000"/>
                    </a:solidFill>
                    <a:ea typeface="楷体" panose="02010609060101010101" pitchFamily="49" charset="-122"/>
                    <a:cs typeface="Times New Roman" panose="02020603050405020304" pitchFamily="18" charset="0"/>
                  </a:rPr>
                  <a:t>开始时的机械能大小为</a:t>
                </a:r>
                <a:r>
                  <a:rPr lang="en-US" altLang="zh-CN" sz="2400" i="1">
                    <a:solidFill>
                      <a:srgbClr val="000000"/>
                    </a:solidFill>
                    <a:cs typeface="Times New Roman" panose="02020603050405020304" pitchFamily="18" charset="0"/>
                  </a:rPr>
                  <a:t>E</a:t>
                </a:r>
                <a:r>
                  <a:rPr lang="en-US" altLang="zh-CN" sz="2400" i="1" baseline="-25000">
                    <a:solidFill>
                      <a:srgbClr val="000000"/>
                    </a:solidFill>
                    <a:cs typeface="Times New Roman" panose="02020603050405020304" pitchFamily="18" charset="0"/>
                  </a:rPr>
                  <a:t>P</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Q</a:t>
                </a:r>
                <a:r>
                  <a:rPr lang="zh-CN" altLang="zh-CN" sz="2400">
                    <a:solidFill>
                      <a:srgbClr val="000000"/>
                    </a:solidFill>
                    <a:ea typeface="楷体" panose="02010609060101010101" pitchFamily="49" charset="-122"/>
                    <a:cs typeface="Times New Roman" panose="02020603050405020304" pitchFamily="18" charset="0"/>
                  </a:rPr>
                  <a:t>开始时的机械能大小为</a:t>
                </a:r>
                <a:r>
                  <a:rPr lang="en-US" altLang="zh-CN" sz="2400" i="1">
                    <a:solidFill>
                      <a:srgbClr val="000000"/>
                    </a:solidFill>
                    <a:cs typeface="Times New Roman" panose="02020603050405020304" pitchFamily="18" charset="0"/>
                  </a:rPr>
                  <a:t>E</a:t>
                </a:r>
                <a:r>
                  <a:rPr lang="en-US" altLang="zh-CN" sz="2400" i="1" baseline="-25000">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h</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𝟖</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i="1">
                    <a:solidFill>
                      <a:srgbClr val="000000"/>
                    </a:solidFill>
                    <a:cs typeface="Times New Roman" panose="02020603050405020304" pitchFamily="18" charset="0"/>
                  </a:rPr>
                  <a:t>mgh</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124744"/>
                <a:ext cx="11485848" cy="2400465"/>
              </a:xfrm>
              <a:prstGeom prst="rect">
                <a:avLst/>
              </a:prstGeom>
              <a:blipFill rotWithShape="1">
                <a:blip r:embed="rId2"/>
                <a:stretch>
                  <a:fillRect l="-2" t="-7" r="1" b="13"/>
                </a:stretch>
              </a:blipFill>
            </p:spPr>
            <p:txBody>
              <a:bodyPr/>
              <a:lstStyle/>
              <a:p>
                <a:r>
                  <a:rPr lang="zh-CN" altLang="en-US">
                    <a:noFill/>
                  </a:rPr>
                  <a:t> </a:t>
                </a:r>
              </a:p>
            </p:txBody>
          </p:sp>
        </mc:Fallback>
      </mc:AlternateContent>
      <p:pic>
        <p:nvPicPr>
          <p:cNvPr id="5" name="24答案.eps" descr="id:2147490565;FounderCES"/>
          <p:cNvPicPr/>
          <p:nvPr/>
        </p:nvPicPr>
        <p:blipFill>
          <a:blip r:embed="rId3"/>
          <a:stretch>
            <a:fillRect/>
          </a:stretch>
        </p:blipFill>
        <p:spPr>
          <a:xfrm>
            <a:off x="406574" y="3633336"/>
            <a:ext cx="840740" cy="299720"/>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414686" y="3228793"/>
                <a:ext cx="1346844" cy="892552"/>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𝟖</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i="1">
                    <a:solidFill>
                      <a:srgbClr val="000000"/>
                    </a:solidFill>
                    <a:cs typeface="Times New Roman" panose="02020603050405020304" pitchFamily="18" charset="0"/>
                  </a:rPr>
                  <a:t>mgh</a:t>
                </a:r>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414686" y="3228793"/>
                <a:ext cx="1346844" cy="892552"/>
              </a:xfrm>
              <a:prstGeom prst="rect">
                <a:avLst/>
              </a:prstGeom>
              <a:blipFill rotWithShape="1">
                <a:blip r:embed="rId4"/>
                <a:stretch>
                  <a:fillRect l="-40" t="-51" r="41" b="22"/>
                </a:stretch>
              </a:blipFill>
            </p:spPr>
            <p:txBody>
              <a:bodyPr/>
              <a:lstStyle/>
              <a:p>
                <a:r>
                  <a:rPr lang="zh-CN" altLang="en-US">
                    <a:noFill/>
                  </a:rPr>
                  <a:t> </a:t>
                </a:r>
              </a:p>
            </p:txBody>
          </p:sp>
        </mc:Fallback>
      </mc:AlternateContent>
      <p:pic>
        <p:nvPicPr>
          <p:cNvPr id="7" name="25lk618.jpg" descr="id:2147490544;FounderCES"/>
          <p:cNvPicPr/>
          <p:nvPr/>
        </p:nvPicPr>
        <p:blipFill>
          <a:blip r:embed="rId5"/>
          <a:stretch>
            <a:fillRect/>
          </a:stretch>
        </p:blipFill>
        <p:spPr>
          <a:xfrm>
            <a:off x="7967414" y="2852936"/>
            <a:ext cx="1203325" cy="35172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3346237"/>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图所示，在竖直方向上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两物体通过劲度系数为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的轻质弹簧相连，</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放在水平地面上，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两物体通过细线绕过轻质定滑轮相连，</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放在固定的光滑斜面上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用手托住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，使细线刚好拉直但无拉力作用，并保证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段的细线竖直、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段的细线与斜面平行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，不计细线与滑轮之间的摩擦，开始时整个系统处于静止状态，释放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沿斜面下滑，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刚离开地面时，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获得最大速度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5" name="24典例5.eps" descr="id:2147490572;FounderCES"/>
          <p:cNvPicPr/>
          <p:nvPr/>
        </p:nvPicPr>
        <p:blipFill>
          <a:blip r:embed="rId1"/>
          <a:stretch>
            <a:fillRect/>
          </a:stretch>
        </p:blipFill>
        <p:spPr>
          <a:xfrm>
            <a:off x="374074" y="836712"/>
            <a:ext cx="1203325" cy="387350"/>
          </a:xfrm>
          <a:prstGeom prst="rect">
            <a:avLst/>
          </a:prstGeom>
        </p:spPr>
      </p:pic>
      <p:pic>
        <p:nvPicPr>
          <p:cNvPr id="7" name="dch314.jpg" descr="id:2147490579;FounderCES"/>
          <p:cNvPicPr/>
          <p:nvPr/>
        </p:nvPicPr>
        <p:blipFill>
          <a:blip r:embed="rId2">
            <a:clrChange>
              <a:clrFrom>
                <a:srgbClr val="FFFFFF"/>
              </a:clrFrom>
              <a:clrTo>
                <a:srgbClr val="FFFFFF">
                  <a:alpha val="0"/>
                </a:srgbClr>
              </a:clrTo>
            </a:clrChange>
          </a:blip>
          <a:stretch>
            <a:fillRect/>
          </a:stretch>
        </p:blipFill>
        <p:spPr>
          <a:xfrm>
            <a:off x="5519142" y="3573016"/>
            <a:ext cx="4697730" cy="28797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564;FounderCES"/>
          <p:cNvPicPr/>
          <p:nvPr/>
        </p:nvPicPr>
        <p:blipFill>
          <a:blip r:embed="rId1"/>
          <a:stretch>
            <a:fillRect/>
          </a:stretch>
        </p:blipFill>
        <p:spPr>
          <a:xfrm>
            <a:off x="360854" y="908720"/>
            <a:ext cx="1623695" cy="431165"/>
          </a:xfrm>
          <a:prstGeom prst="rect">
            <a:avLst/>
          </a:prstGeom>
        </p:spPr>
      </p:pic>
      <p:sp>
        <p:nvSpPr>
          <p:cNvPr id="4" name="内容占位符 3"/>
          <p:cNvSpPr>
            <a:spLocks noGrp="1"/>
          </p:cNvSpPr>
          <p:nvPr>
            <p:ph idx="1"/>
          </p:nvPr>
        </p:nvSpPr>
        <p:spPr>
          <a:xfrm>
            <a:off x="360854" y="764704"/>
            <a:ext cx="11485848" cy="507831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验证</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机械能守恒定律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铁架台、打点计时器、重物、天平、砝码、纸带、复写纸、导线、刻度尺、交流电源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）仪器安装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如图所示，将检查、调整好的打点计时器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在铁架台上，接好电路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5" name="25lk606.jpg" descr="id:2147490340;FounderCES"/>
          <p:cNvPicPr/>
          <p:nvPr/>
        </p:nvPicPr>
        <p:blipFill>
          <a:blip r:embed="rId2"/>
          <a:stretch>
            <a:fillRect/>
          </a:stretch>
        </p:blipFill>
        <p:spPr>
          <a:xfrm>
            <a:off x="7751390" y="2924944"/>
            <a:ext cx="2088232" cy="331236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）斜面倾角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4" name="24解析.eps" descr="id:2147490586;FounderCES"/>
          <p:cNvPicPr/>
          <p:nvPr/>
        </p:nvPicPr>
        <p:blipFill>
          <a:blip r:embed="rId1"/>
          <a:stretch>
            <a:fillRect/>
          </a:stretch>
        </p:blipFill>
        <p:spPr>
          <a:xfrm>
            <a:off x="334566" y="3836328"/>
            <a:ext cx="840740" cy="299720"/>
          </a:xfrm>
          <a:prstGeom prst="rect">
            <a:avLst/>
          </a:prstGeom>
        </p:spPr>
      </p:pic>
      <p:sp>
        <p:nvSpPr>
          <p:cNvPr id="2" name="矩形 1"/>
          <p:cNvSpPr/>
          <p:nvPr/>
        </p:nvSpPr>
        <p:spPr>
          <a:xfrm>
            <a:off x="262558" y="3616236"/>
            <a:ext cx="11584144" cy="2308324"/>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当</a:t>
            </a:r>
            <a:r>
              <a:rPr lang="zh-CN" altLang="zh-CN" sz="2400">
                <a:solidFill>
                  <a:srgbClr val="000000"/>
                </a:solidFill>
                <a:ea typeface="楷体" panose="02010609060101010101" pitchFamily="49" charset="-122"/>
                <a:cs typeface="Times New Roman" panose="02020603050405020304" pitchFamily="18" charset="0"/>
              </a:rPr>
              <a:t>物体</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刚离开地面时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设弹簧的伸长量为</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有</a:t>
            </a:r>
            <a:r>
              <a:rPr lang="en-US" altLang="zh-CN" sz="2400" i="1">
                <a:solidFill>
                  <a:srgbClr val="000000"/>
                </a:solidFill>
                <a:cs typeface="Times New Roman" panose="02020603050405020304" pitchFamily="18" charset="0"/>
              </a:rPr>
              <a:t>kx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此时</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受到重力</a:t>
            </a:r>
            <a:r>
              <a:rPr lang="en-US" altLang="zh-CN" sz="2400" i="1">
                <a:solidFill>
                  <a:srgbClr val="000000"/>
                </a:solidFill>
                <a:cs typeface="Times New Roman" panose="02020603050405020304" pitchFamily="18" charset="0"/>
              </a:rPr>
              <a:t>mg</a:t>
            </a:r>
            <a:r>
              <a:rPr lang="zh-CN" altLang="zh-CN" sz="2400">
                <a:solidFill>
                  <a:srgbClr val="000000"/>
                </a:solidFill>
                <a:ea typeface="楷体" panose="02010609060101010101" pitchFamily="49" charset="-122"/>
                <a:cs typeface="Times New Roman" panose="02020603050405020304" pitchFamily="18" charset="0"/>
              </a:rPr>
              <a:t>、弹簧的弹力</a:t>
            </a:r>
            <a:r>
              <a:rPr lang="en-US" altLang="zh-CN" sz="2400" i="1">
                <a:solidFill>
                  <a:srgbClr val="000000"/>
                </a:solidFill>
                <a:cs typeface="Times New Roman" panose="02020603050405020304" pitchFamily="18" charset="0"/>
              </a:rPr>
              <a:t>kx</a:t>
            </a:r>
            <a:r>
              <a:rPr lang="en-US" altLang="zh-CN" sz="2400" i="1" baseline="-250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、细线拉力</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T</a:t>
            </a:r>
            <a:r>
              <a:rPr lang="zh-CN" altLang="zh-CN" sz="2400">
                <a:solidFill>
                  <a:srgbClr val="000000"/>
                </a:solidFill>
                <a:ea typeface="楷体" panose="02010609060101010101" pitchFamily="49" charset="-122"/>
                <a:cs typeface="Times New Roman" panose="02020603050405020304" pitchFamily="18" charset="0"/>
              </a:rPr>
              <a:t>三个力的作用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的加速度为</a:t>
            </a:r>
            <a:r>
              <a:rPr lang="en-US" altLang="zh-CN" sz="2400" i="1">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a:t>
            </a:r>
            <a:r>
              <a:rPr lang="zh-CN" altLang="zh-CN" sz="2400" spc="-100">
                <a:solidFill>
                  <a:srgbClr val="000000"/>
                </a:solidFill>
                <a:ea typeface="楷体" panose="02010609060101010101" pitchFamily="49" charset="-122"/>
                <a:cs typeface="Times New Roman" panose="02020603050405020304" pitchFamily="18" charset="0"/>
              </a:rPr>
              <a:t>牛顿第二定律</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对</a:t>
            </a:r>
            <a:r>
              <a:rPr lang="en-US" altLang="zh-CN" sz="2400" i="1"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有</a:t>
            </a:r>
            <a:r>
              <a:rPr lang="en-US" altLang="zh-CN" sz="2400" i="1" spc="-100">
                <a:solidFill>
                  <a:srgbClr val="000000"/>
                </a:solidFill>
                <a:cs typeface="Times New Roman" panose="02020603050405020304" pitchFamily="18" charset="0"/>
              </a:rPr>
              <a:t>F</a:t>
            </a:r>
            <a:r>
              <a:rPr lang="en-US" altLang="zh-CN" sz="2400" spc="-100" baseline="-25000">
                <a:solidFill>
                  <a:srgbClr val="000000"/>
                </a:solidFill>
                <a:cs typeface="Times New Roman" panose="02020603050405020304" pitchFamily="18" charset="0"/>
              </a:rPr>
              <a:t>T</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mg</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kx</a:t>
            </a:r>
            <a:r>
              <a:rPr lang="en-US" altLang="zh-CN" sz="2400" i="1" spc="-100" baseline="-25000">
                <a:solidFill>
                  <a:srgbClr val="000000"/>
                </a:solidFill>
                <a:cs typeface="Times New Roman" panose="02020603050405020304" pitchFamily="18" charset="0"/>
              </a:rPr>
              <a:t>A</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ma</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对</a:t>
            </a:r>
            <a:r>
              <a:rPr lang="en-US" altLang="zh-CN" sz="2400" i="1" spc="-100">
                <a:solidFill>
                  <a:srgbClr val="000000"/>
                </a:solidFill>
                <a:cs typeface="Times New Roman" panose="02020603050405020304" pitchFamily="18" charset="0"/>
              </a:rPr>
              <a:t>C</a:t>
            </a:r>
            <a:r>
              <a:rPr lang="zh-CN" altLang="zh-CN" sz="2400" spc="-100">
                <a:solidFill>
                  <a:srgbClr val="000000"/>
                </a:solidFill>
                <a:ea typeface="楷体" panose="02010609060101010101" pitchFamily="49" charset="-122"/>
                <a:cs typeface="Times New Roman" panose="02020603050405020304" pitchFamily="18" charset="0"/>
              </a:rPr>
              <a:t>有</a:t>
            </a:r>
            <a:r>
              <a:rPr lang="en-US" altLang="zh-CN" sz="2400" spc="-100">
                <a:solidFill>
                  <a:srgbClr val="000000"/>
                </a:solidFill>
                <a:cs typeface="Times New Roman" panose="02020603050405020304" pitchFamily="18" charset="0"/>
              </a:rPr>
              <a:t>4</a:t>
            </a:r>
            <a:r>
              <a:rPr lang="en-US" altLang="zh-CN" sz="2400" i="1" spc="-100">
                <a:solidFill>
                  <a:srgbClr val="000000"/>
                </a:solidFill>
                <a:cs typeface="Times New Roman" panose="02020603050405020304" pitchFamily="18" charset="0"/>
              </a:rPr>
              <a:t>mg</a:t>
            </a:r>
            <a:r>
              <a:rPr lang="en-US" altLang="zh-CN" sz="2400" spc="-100">
                <a:solidFill>
                  <a:srgbClr val="000000"/>
                </a:solidFill>
                <a:cs typeface="Times New Roman" panose="02020603050405020304" pitchFamily="18" charset="0"/>
              </a:rPr>
              <a:t>sin</a:t>
            </a:r>
            <a:r>
              <a:rPr lang="en-US" altLang="zh-CN" sz="2400" i="1" spc="-100">
                <a:solidFill>
                  <a:srgbClr val="000000"/>
                </a:solidFill>
                <a:cs typeface="Times New Roman" panose="02020603050405020304" pitchFamily="18" charset="0"/>
              </a:rPr>
              <a:t>α</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F</a:t>
            </a:r>
            <a:r>
              <a:rPr lang="en-US" altLang="zh-CN" sz="2400" spc="-100" baseline="-25000">
                <a:solidFill>
                  <a:srgbClr val="000000"/>
                </a:solidFill>
                <a:cs typeface="Times New Roman" panose="02020603050405020304" pitchFamily="18" charset="0"/>
              </a:rPr>
              <a:t>T</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4</a:t>
            </a:r>
            <a:r>
              <a:rPr lang="en-US" altLang="zh-CN" sz="2400" i="1" spc="-100">
                <a:solidFill>
                  <a:srgbClr val="000000"/>
                </a:solidFill>
                <a:cs typeface="Times New Roman" panose="02020603050405020304" pitchFamily="18" charset="0"/>
              </a:rPr>
              <a:t>ma</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当</a:t>
            </a:r>
            <a:r>
              <a:rPr lang="en-US" altLang="zh-CN" sz="2400" i="1"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获得最大速度时</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加速度为零</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由此解得</a:t>
            </a:r>
            <a:r>
              <a:rPr lang="en-US" altLang="zh-CN" sz="2400" spc="-100">
                <a:solidFill>
                  <a:srgbClr val="000000"/>
                </a:solidFill>
                <a:cs typeface="Times New Roman" panose="02020603050405020304" pitchFamily="18" charset="0"/>
              </a:rPr>
              <a:t>sin</a:t>
            </a:r>
            <a:r>
              <a:rPr lang="en-US" altLang="zh-CN" sz="2400" spc="-100">
                <a:solidFill>
                  <a:srgbClr val="000000"/>
                </a:solidFill>
                <a:ea typeface="楷体" panose="02010609060101010101" pitchFamily="49" charset="-122"/>
                <a:cs typeface="Times New Roman" panose="02020603050405020304" pitchFamily="18" charset="0"/>
              </a:rPr>
              <a:t> </a:t>
            </a:r>
            <a:r>
              <a:rPr lang="en-US" altLang="zh-CN" sz="2400" i="1" spc="-100">
                <a:solidFill>
                  <a:srgbClr val="000000"/>
                </a:solidFill>
                <a:cs typeface="Times New Roman" panose="02020603050405020304" pitchFamily="18" charset="0"/>
              </a:rPr>
              <a:t>α</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0</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5</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a:t>
            </a:r>
            <a:r>
              <a:rPr lang="en-US" altLang="zh-CN" sz="2400" i="1">
                <a:solidFill>
                  <a:srgbClr val="000000"/>
                </a:solidFill>
                <a:cs typeface="Times New Roman" panose="02020603050405020304" pitchFamily="18" charset="0"/>
              </a:rPr>
              <a:t>α</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30</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593;FounderCES"/>
          <p:cNvPicPr/>
          <p:nvPr/>
        </p:nvPicPr>
        <p:blipFill>
          <a:blip r:embed="rId2"/>
          <a:stretch>
            <a:fillRect/>
          </a:stretch>
        </p:blipFill>
        <p:spPr>
          <a:xfrm>
            <a:off x="360854" y="6144652"/>
            <a:ext cx="840740" cy="299720"/>
          </a:xfrm>
          <a:prstGeom prst="rect">
            <a:avLst/>
          </a:prstGeom>
        </p:spPr>
      </p:pic>
      <p:sp>
        <p:nvSpPr>
          <p:cNvPr id="6" name="矩形 5"/>
          <p:cNvSpPr/>
          <p:nvPr/>
        </p:nvSpPr>
        <p:spPr>
          <a:xfrm>
            <a:off x="1342678" y="6063679"/>
            <a:ext cx="801823" cy="461665"/>
          </a:xfrm>
          <a:prstGeom prst="rect">
            <a:avLst/>
          </a:prstGeom>
        </p:spPr>
        <p:txBody>
          <a:bodyPr wrap="none">
            <a:spAutoFit/>
          </a:bodyPr>
          <a:lstStyle/>
          <a:p>
            <a:r>
              <a:rPr lang="en-US" altLang="zh-CN" sz="2400">
                <a:solidFill>
                  <a:srgbClr val="000000"/>
                </a:solidFill>
              </a:rPr>
              <a:t>30</a:t>
            </a:r>
            <a:r>
              <a:rPr lang="en-US" altLang="zh-CN" sz="2400">
                <a:solidFill>
                  <a:srgbClr val="000000"/>
                </a:solidFill>
                <a:latin typeface="宋体" panose="02010600030101010101" pitchFamily="2" charset="-122"/>
                <a:cs typeface="Times New Roman" panose="02020603050405020304" pitchFamily="18" charset="0"/>
              </a:rPr>
              <a:t>°</a:t>
            </a:r>
            <a:endParaRPr lang="zh-CN" altLang="en-US"/>
          </a:p>
        </p:txBody>
      </p:sp>
      <p:pic>
        <p:nvPicPr>
          <p:cNvPr id="8" name="dch314.jpg" descr="id:2147490579;FounderCES"/>
          <p:cNvPicPr/>
          <p:nvPr/>
        </p:nvPicPr>
        <p:blipFill>
          <a:blip r:embed="rId3"/>
          <a:stretch>
            <a:fillRect/>
          </a:stretch>
        </p:blipFill>
        <p:spPr>
          <a:xfrm>
            <a:off x="3358902" y="1240488"/>
            <a:ext cx="3744416" cy="23757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586764"/>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的最大速度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0586;FounderCES"/>
          <p:cNvPicPr/>
          <p:nvPr/>
        </p:nvPicPr>
        <p:blipFill>
          <a:blip r:embed="rId1"/>
          <a:stretch>
            <a:fillRect/>
          </a:stretch>
        </p:blipFill>
        <p:spPr>
          <a:xfrm>
            <a:off x="357922" y="1484784"/>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196752"/>
                <a:ext cx="11485848" cy="3913251"/>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开始</a:t>
                </a:r>
                <a:r>
                  <a:rPr lang="zh-CN" altLang="zh-CN" sz="2400">
                    <a:solidFill>
                      <a:srgbClr val="000000"/>
                    </a:solidFill>
                    <a:ea typeface="楷体" panose="02010609060101010101" pitchFamily="49" charset="-122"/>
                    <a:cs typeface="Times New Roman" panose="02020603050405020304" pitchFamily="18" charset="0"/>
                  </a:rPr>
                  <a:t>时弹簧压缩的长度为</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m:t>
                        </m:r>
                        <m:r>
                          <m:rPr>
                            <m:nor/>
                          </m:rPr>
                          <a:rPr lang="en-US" altLang="zh-CN" sz="2400" i="1">
                            <a:solidFill>
                              <a:srgbClr val="000000"/>
                            </a:solidFill>
                            <a:latin typeface="Cambria Math" panose="02040503050406030204" pitchFamily="18" charset="0"/>
                            <a:cs typeface="Times New Roman" panose="02020603050405020304" pitchFamily="18" charset="0"/>
                          </a:rPr>
                          <m:t>g</m:t>
                        </m:r>
                      </m:num>
                      <m:den>
                        <m:r>
                          <a:rPr lang="en-US" altLang="zh-CN" sz="2400" i="1">
                            <a:solidFill>
                              <a:srgbClr val="000000"/>
                            </a:solidFill>
                            <a:latin typeface="Cambria Math" panose="02040503050406030204" pitchFamily="18" charset="0"/>
                            <a:cs typeface="Times New Roman" panose="02020603050405020304" pitchFamily="18" charset="0"/>
                          </a:rPr>
                          <m:t>𝒌</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显然</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B</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当物体</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刚离开地面时</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上升的距离以及</a:t>
                </a:r>
                <a:r>
                  <a:rPr lang="en-US" altLang="zh-CN" sz="2400" i="1">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沿斜面下滑的距离均为</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B</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由于</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弹簧处于压缩状态和伸长状态时的弹性势能相等</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而且物体</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刚离开地面时</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i="1">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两物体的速度相等</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设为</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由机械能守恒定律</a:t>
                </a:r>
                <a:r>
                  <a:rPr lang="zh-CN" altLang="zh-CN" sz="2400" smtClean="0">
                    <a:solidFill>
                      <a:srgbClr val="000000"/>
                    </a:solidFill>
                    <a:ea typeface="楷体" panose="02010609060101010101" pitchFamily="49" charset="-122"/>
                    <a:cs typeface="Times New Roman" panose="02020603050405020304" pitchFamily="18" charset="0"/>
                  </a:rPr>
                  <a:t>得</a:t>
                </a:r>
                <a:r>
                  <a:rPr lang="en-US" altLang="zh-CN" sz="2400" smtClean="0">
                    <a:solidFill>
                      <a:srgbClr val="000000"/>
                    </a:solidFill>
                    <a:cs typeface="Times New Roman" panose="02020603050405020304" pitchFamily="18" charset="0"/>
                  </a:rPr>
                  <a:t>4</a:t>
                </a:r>
                <a:r>
                  <a:rPr lang="en-US" altLang="zh-CN" sz="2400" i="1" smtClean="0">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sin</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α</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代入数值解得</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g</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i="1">
                                <a:solidFill>
                                  <a:srgbClr val="000000"/>
                                </a:solidFill>
                                <a:latin typeface="Cambria Math" panose="02040503050406030204" pitchFamily="18" charset="0"/>
                                <a:cs typeface="Times New Roman" panose="02020603050405020304" pitchFamily="18" charset="0"/>
                              </a:rPr>
                              <m:t>𝒌</m:t>
                            </m:r>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196752"/>
                <a:ext cx="11485848" cy="3913251"/>
              </a:xfrm>
              <a:prstGeom prst="rect">
                <a:avLst/>
              </a:prstGeom>
              <a:blipFill rotWithShape="1">
                <a:blip r:embed="rId2"/>
                <a:stretch>
                  <a:fillRect l="-2" t="-11" r="1" b="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矩形 5"/>
              <p:cNvSpPr/>
              <p:nvPr/>
            </p:nvSpPr>
            <p:spPr>
              <a:xfrm>
                <a:off x="1342678" y="4725144"/>
                <a:ext cx="995914" cy="1219693"/>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g</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i="1">
                                <a:solidFill>
                                  <a:srgbClr val="000000"/>
                                </a:solidFill>
                                <a:latin typeface="Cambria Math" panose="02040503050406030204" pitchFamily="18" charset="0"/>
                                <a:cs typeface="Times New Roman" panose="02020603050405020304" pitchFamily="18" charset="0"/>
                              </a:rPr>
                              <m:t>𝒌</m:t>
                            </m:r>
                          </m:den>
                        </m:f>
                      </m:e>
                    </m:rad>
                  </m:oMath>
                </a14:m>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342678" y="4725144"/>
                <a:ext cx="995914" cy="1219693"/>
              </a:xfrm>
              <a:prstGeom prst="rect">
                <a:avLst/>
              </a:prstGeom>
              <a:blipFill rotWithShape="1">
                <a:blip r:embed="rId3"/>
                <a:stretch>
                  <a:fillRect l="-29" t="-9" r="52" b="49"/>
                </a:stretch>
              </a:blipFill>
            </p:spPr>
            <p:txBody>
              <a:bodyPr/>
              <a:lstStyle/>
              <a:p>
                <a:r>
                  <a:rPr lang="zh-CN" altLang="en-US">
                    <a:noFill/>
                  </a:rPr>
                  <a:t> </a:t>
                </a:r>
              </a:p>
            </p:txBody>
          </p:sp>
        </mc:Fallback>
      </mc:AlternateContent>
      <p:pic>
        <p:nvPicPr>
          <p:cNvPr id="7" name="24答案.eps" descr="id:2147490593;FounderCES"/>
          <p:cNvPicPr/>
          <p:nvPr/>
        </p:nvPicPr>
        <p:blipFill>
          <a:blip r:embed="rId4"/>
          <a:stretch>
            <a:fillRect/>
          </a:stretch>
        </p:blipFill>
        <p:spPr>
          <a:xfrm>
            <a:off x="380077" y="5291835"/>
            <a:ext cx="840740" cy="299720"/>
          </a:xfrm>
          <a:prstGeom prst="rect">
            <a:avLst/>
          </a:prstGeom>
        </p:spPr>
      </p:pic>
      <p:pic>
        <p:nvPicPr>
          <p:cNvPr id="8" name="dch314.jpg" descr="id:2147490579;FounderCES"/>
          <p:cNvPicPr/>
          <p:nvPr/>
        </p:nvPicPr>
        <p:blipFill>
          <a:blip r:embed="rId5"/>
          <a:stretch>
            <a:fillRect/>
          </a:stretch>
        </p:blipFill>
        <p:spPr>
          <a:xfrm>
            <a:off x="4943078" y="3892727"/>
            <a:ext cx="3960440" cy="24345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68760"/>
            <a:ext cx="11485848" cy="1130246"/>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做功与能量转化的关系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两种摩擦力做功情况的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情境通.eps" descr="id:2147490600;FounderCES"/>
          <p:cNvPicPr/>
          <p:nvPr/>
        </p:nvPicPr>
        <p:blipFill>
          <a:blip r:embed="rId1">
            <a:clrChange>
              <a:clrFrom>
                <a:srgbClr val="000000">
                  <a:alpha val="0"/>
                </a:srgbClr>
              </a:clrFrom>
              <a:clrTo>
                <a:srgbClr val="000000">
                  <a:alpha val="0"/>
                </a:srgbClr>
              </a:clrTo>
            </a:clrChange>
          </a:blip>
          <a:stretch>
            <a:fillRect/>
          </a:stretch>
        </p:blipFill>
        <p:spPr>
          <a:xfrm>
            <a:off x="2566814" y="620688"/>
            <a:ext cx="5904656" cy="578329"/>
          </a:xfrm>
          <a:prstGeom prst="rect">
            <a:avLst/>
          </a:prstGeom>
        </p:spPr>
      </p:pic>
      <p:pic>
        <p:nvPicPr>
          <p:cNvPr id="6" name="情境1.eps" descr="id:2147490607;FounderCES"/>
          <p:cNvPicPr/>
          <p:nvPr/>
        </p:nvPicPr>
        <p:blipFill>
          <a:blip r:embed="rId2"/>
          <a:stretch>
            <a:fillRect/>
          </a:stretch>
        </p:blipFill>
        <p:spPr>
          <a:xfrm>
            <a:off x="360854" y="1411918"/>
            <a:ext cx="1228725" cy="431165"/>
          </a:xfrm>
          <a:prstGeom prst="rect">
            <a:avLst/>
          </a:prstGeom>
        </p:spPr>
      </p:pic>
      <p:graphicFrame>
        <p:nvGraphicFramePr>
          <p:cNvPr id="2" name="表格 1"/>
          <p:cNvGraphicFramePr>
            <a:graphicFrameLocks noGrp="1"/>
          </p:cNvGraphicFramePr>
          <p:nvPr/>
        </p:nvGraphicFramePr>
        <p:xfrm>
          <a:off x="334753" y="2542164"/>
          <a:ext cx="11485848" cy="2194560"/>
        </p:xfrm>
        <a:graphic>
          <a:graphicData uri="http://schemas.openxmlformats.org/drawingml/2006/table">
            <a:tbl>
              <a:tblPr firstRow="1" firstCol="1" bandRow="1"/>
              <a:tblGrid>
                <a:gridCol w="884411"/>
                <a:gridCol w="6964274"/>
                <a:gridCol w="3637163"/>
              </a:tblGrid>
              <a:tr h="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能量的转化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一对摩擦力做的总功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0231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在静摩擦力做功的过程中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只有机械能从一个物体转移到另一个物体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静摩擦力起着传递机械能的作用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而没有机械能转化为其他形式的能量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一对静摩擦力所做功的代数和总等于零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78582" y="908721"/>
          <a:ext cx="11305257" cy="3840480"/>
        </p:xfrm>
        <a:graphic>
          <a:graphicData uri="http://schemas.openxmlformats.org/drawingml/2006/table">
            <a:tbl>
              <a:tblPr firstRow="1" firstCol="1" bandRow="1"/>
              <a:tblGrid>
                <a:gridCol w="1080120"/>
                <a:gridCol w="5256584"/>
                <a:gridCol w="4968553"/>
              </a:tblGrid>
              <a:tr h="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能量的转化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一对摩擦力做的总功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26291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相对运动的物体通过滑动摩擦力做功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将部分机械能从一个物体转移到另一个物体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部分机械能转化为内能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此部分能量就是系统机械能的损失量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一对相互作用的滑动摩擦力对物体系统所做的总功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等于摩擦力与两个物体相对路程的乘积且为负功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表示物体克服摩擦力做功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系统损失的机械能转变成内能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5" name="内容占位符 3"/>
          <p:cNvSpPr>
            <a:spLocks noGrp="1"/>
          </p:cNvSpPr>
          <p:nvPr>
            <p:ph idx="1"/>
          </p:nvPr>
        </p:nvSpPr>
        <p:spPr>
          <a:xfrm>
            <a:off x="360854" y="4942909"/>
            <a:ext cx="11485848" cy="576248"/>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摩擦力对物体都可以做正功、负功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还可以不做功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89760;FounderCES"/>
          <p:cNvPicPr/>
          <p:nvPr/>
        </p:nvPicPr>
        <p:blipFill>
          <a:blip r:embed="rId1"/>
          <a:stretch>
            <a:fillRect/>
          </a:stretch>
        </p:blipFill>
        <p:spPr>
          <a:xfrm>
            <a:off x="406574" y="5107006"/>
            <a:ext cx="1612900" cy="31813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319151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山东省邹城市第一中学月考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）如图所示，绷紧的传送带与水平面的夹角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，传送带在电动机的带动下以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的恒定速率顺时针运转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现将一质量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可看作质点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）无初速度地放在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点，已知物体与传送带间的动摩擦因数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，在传送带将物体从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点传送到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点的过程中，求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3191510"/>
              </a:xfrm>
              <a:blipFill rotWithShape="1">
                <a:blip r:embed="rId1"/>
                <a:stretch>
                  <a:fillRect l="-2" t="-5" r="1" b="5"/>
                </a:stretch>
              </a:blipFill>
            </p:spPr>
            <p:txBody>
              <a:bodyPr/>
              <a:lstStyle/>
              <a:p>
                <a:r>
                  <a:rPr lang="zh-CN" altLang="en-US">
                    <a:noFill/>
                  </a:rPr>
                  <a:t> </a:t>
                </a:r>
              </a:p>
            </p:txBody>
          </p:sp>
        </mc:Fallback>
      </mc:AlternateContent>
      <p:pic>
        <p:nvPicPr>
          <p:cNvPr id="5" name="24典例1.eps" descr="id:2147490629;FounderCES"/>
          <p:cNvPicPr/>
          <p:nvPr/>
        </p:nvPicPr>
        <p:blipFill>
          <a:blip r:embed="rId2"/>
          <a:stretch>
            <a:fillRect/>
          </a:stretch>
        </p:blipFill>
        <p:spPr>
          <a:xfrm>
            <a:off x="377434" y="908720"/>
            <a:ext cx="1203325" cy="387350"/>
          </a:xfrm>
          <a:prstGeom prst="rect">
            <a:avLst/>
          </a:prstGeom>
        </p:spPr>
      </p:pic>
      <p:pic>
        <p:nvPicPr>
          <p:cNvPr id="6" name="25lk619.jpg" descr="id:2147490636;FounderCES"/>
          <p:cNvPicPr/>
          <p:nvPr/>
        </p:nvPicPr>
        <p:blipFill>
          <a:blip r:embed="rId3"/>
          <a:stretch>
            <a:fillRect/>
          </a:stretch>
        </p:blipFill>
        <p:spPr>
          <a:xfrm>
            <a:off x="4006974" y="3429000"/>
            <a:ext cx="4481195" cy="287972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）传送带对物体做的功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643;FounderCES"/>
          <p:cNvPicPr/>
          <p:nvPr/>
        </p:nvPicPr>
        <p:blipFill>
          <a:blip r:embed="rId1"/>
          <a:stretch>
            <a:fillRect/>
          </a:stretch>
        </p:blipFill>
        <p:spPr>
          <a:xfrm>
            <a:off x="478582" y="1484784"/>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268760"/>
                <a:ext cx="11422984" cy="5074285"/>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物体</a:t>
                </a:r>
                <a:r>
                  <a:rPr lang="zh-CN" altLang="zh-CN" sz="2400">
                    <a:solidFill>
                      <a:srgbClr val="000000"/>
                    </a:solidFill>
                    <a:ea typeface="楷体" panose="02010609060101010101" pitchFamily="49" charset="-122"/>
                    <a:cs typeface="Times New Roman" panose="02020603050405020304" pitchFamily="18" charset="0"/>
                  </a:rPr>
                  <a:t>轻放在传送带上时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根据牛顿第二定律得沿斜面方向</a:t>
                </a:r>
                <a:r>
                  <a:rPr lang="en-US" altLang="zh-CN" sz="2400" i="1">
                    <a:solidFill>
                      <a:srgbClr val="000000"/>
                    </a:solidFill>
                    <a:cs typeface="Times New Roman" panose="02020603050405020304" pitchFamily="18" charset="0"/>
                  </a:rPr>
                  <a:t>μmg</a:t>
                </a:r>
                <a:r>
                  <a:rPr lang="en-US" altLang="zh-CN" sz="2400">
                    <a:solidFill>
                      <a:srgbClr val="000000"/>
                    </a:solidFill>
                    <a:cs typeface="Times New Roman" panose="02020603050405020304" pitchFamily="18" charset="0"/>
                  </a:rPr>
                  <a:t>cos</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sin</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解得物体上升的加速度为</a:t>
                </a:r>
                <a:r>
                  <a:rPr lang="en-US" altLang="zh-CN" sz="2400" i="1">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a:solidFill>
                      <a:srgbClr val="000000"/>
                    </a:solidFill>
                    <a:latin typeface="+mn-lt"/>
                    <a:cs typeface="Times New Roman" panose="02020603050405020304" pitchFamily="18" charset="0"/>
                  </a:rPr>
                  <a:t>2.5 </a:t>
                </a:r>
                <a:r>
                  <a:rPr lang="en-US" altLang="zh-CN" sz="2400">
                    <a:solidFill>
                      <a:srgbClr val="000000"/>
                    </a:solidFill>
                    <a:cs typeface="Times New Roman" panose="02020603050405020304" pitchFamily="18" charset="0"/>
                  </a:rPr>
                  <a:t>m/s</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物体加速至</a:t>
                </a:r>
                <a:r>
                  <a:rPr lang="en-US" altLang="zh-CN" sz="2400">
                    <a:solidFill>
                      <a:srgbClr val="000000"/>
                    </a:solidFill>
                    <a:cs typeface="Times New Roman" panose="02020603050405020304" pitchFamily="18" charset="0"/>
                  </a:rPr>
                  <a:t>1m/s</a:t>
                </a:r>
                <a:r>
                  <a:rPr lang="zh-CN" altLang="zh-CN" sz="2400">
                    <a:solidFill>
                      <a:srgbClr val="000000"/>
                    </a:solidFill>
                    <a:ea typeface="楷体" panose="02010609060101010101" pitchFamily="49" charset="-122"/>
                    <a:cs typeface="Times New Roman" panose="02020603050405020304" pitchFamily="18" charset="0"/>
                  </a:rPr>
                  <a:t>时通过的位移</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𝒗</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𝒂</m:t>
                        </m:r>
                      </m:den>
                    </m:f>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en-US" altLang="zh-CN" sz="2400">
                    <a:solidFill>
                      <a:srgbClr val="000000"/>
                    </a:solidFill>
                    <a:latin typeface="+mn-lt"/>
                    <a:cs typeface="Times New Roman" panose="02020603050405020304" pitchFamily="18" charset="0"/>
                  </a:rPr>
                  <a:t>.2</a:t>
                </a:r>
                <a:r>
                  <a:rPr lang="en-US" altLang="zh-CN" sz="24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 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故物体在到达</a:t>
                </a:r>
                <a:r>
                  <a:rPr lang="en-US" altLang="zh-CN" sz="2400" i="1">
                    <a:solidFill>
                      <a:srgbClr val="000000"/>
                    </a:solidFill>
                    <a:cs typeface="Times New Roman" panose="02020603050405020304" pitchFamily="18" charset="0"/>
                  </a:rPr>
                  <a:t>N</a:t>
                </a:r>
                <a:r>
                  <a:rPr lang="zh-CN" altLang="zh-CN" sz="2400">
                    <a:solidFill>
                      <a:srgbClr val="000000"/>
                    </a:solidFill>
                    <a:ea typeface="楷体" panose="02010609060101010101" pitchFamily="49" charset="-122"/>
                    <a:cs typeface="Times New Roman" panose="02020603050405020304" pitchFamily="18" charset="0"/>
                  </a:rPr>
                  <a:t>点前已经与传送带共速</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eaLnBrk="1">
                  <a:lnSpc>
                    <a:spcPct val="150000"/>
                  </a:lnSpc>
                  <a:spcAft>
                    <a:spcPts val="0"/>
                  </a:spcAft>
                  <a:tabLst>
                    <a:tab pos="5850890" algn="l"/>
                  </a:tabLst>
                </a:pPr>
                <a:r>
                  <a:rPr lang="zh-CN" altLang="zh-CN" sz="2400">
                    <a:solidFill>
                      <a:srgbClr val="00B0F0"/>
                    </a:solidFill>
                    <a:ea typeface="黑体" panose="02010609060101010101" pitchFamily="49" charset="-122"/>
                    <a:cs typeface="Times New Roman" panose="02020603050405020304" pitchFamily="18" charset="0"/>
                  </a:rPr>
                  <a:t>方法一</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定义法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物体先受滑动摩擦力作用直到与传送带共速后再受静摩擦力作用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物体在滑动摩擦力作用下运动了</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 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在静摩擦力作用下运动了</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8m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故传送带对物体做的功为</a:t>
                </a:r>
                <a:r>
                  <a:rPr lang="en-US" altLang="zh-CN" sz="2400" i="1">
                    <a:solidFill>
                      <a:srgbClr val="000000"/>
                    </a:solidFill>
                    <a:cs typeface="Times New Roman" panose="02020603050405020304" pitchFamily="18" charset="0"/>
                  </a:rPr>
                  <a:t>W</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μmg</a:t>
                </a:r>
                <a:r>
                  <a:rPr lang="en-US" altLang="zh-CN" sz="2400">
                    <a:solidFill>
                      <a:srgbClr val="000000"/>
                    </a:solidFill>
                    <a:cs typeface="Times New Roman" panose="02020603050405020304" pitchFamily="18" charset="0"/>
                  </a:rPr>
                  <a:t>cos</a:t>
                </a:r>
                <a:r>
                  <a:rPr lang="en-US" altLang="zh-CN" sz="2400" i="1">
                    <a:solidFill>
                      <a:srgbClr val="000000"/>
                    </a:solidFill>
                    <a:cs typeface="Times New Roman" panose="02020603050405020304" pitchFamily="18" charset="0"/>
                  </a:rPr>
                  <a:t>θ</a:t>
                </a:r>
                <a:r>
                  <a:rPr lang="en-US" altLang="zh-CN" sz="2400">
                    <a:solidFill>
                      <a:srgbClr val="000000"/>
                    </a:solidFill>
                    <a:ea typeface="Times New Roman" panose="02020603050405020304" pitchFamily="18" charset="0"/>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sin</a:t>
                </a:r>
                <a:r>
                  <a:rPr lang="en-US" altLang="zh-CN" sz="2400" i="1">
                    <a:solidFill>
                      <a:srgbClr val="000000"/>
                    </a:solidFill>
                    <a:cs typeface="Times New Roman" panose="02020603050405020304" pitchFamily="18" charset="0"/>
                  </a:rPr>
                  <a:t>θ</a:t>
                </a:r>
                <a:r>
                  <a:rPr lang="en-US" altLang="zh-CN" sz="2400">
                    <a:solidFill>
                      <a:srgbClr val="000000"/>
                    </a:solidFill>
                    <a:ea typeface="Times New Roman" panose="02020603050405020304" pitchFamily="18" charset="0"/>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51 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eaLnBrk="1">
                  <a:lnSpc>
                    <a:spcPct val="150000"/>
                  </a:lnSpc>
                  <a:spcAft>
                    <a:spcPts val="0"/>
                  </a:spcAft>
                  <a:tabLst>
                    <a:tab pos="5850890" algn="l"/>
                  </a:tabLst>
                </a:pPr>
                <a:r>
                  <a:rPr lang="zh-CN" altLang="zh-CN" sz="2400">
                    <a:solidFill>
                      <a:srgbClr val="00B0F0"/>
                    </a:solidFill>
                    <a:ea typeface="黑体" panose="02010609060101010101" pitchFamily="49" charset="-122"/>
                    <a:cs typeface="Times New Roman" panose="02020603050405020304" pitchFamily="18" charset="0"/>
                  </a:rPr>
                  <a:t>方法二</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功能关系法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由功能关系得传送带对物体做的功为</a:t>
                </a:r>
                <a:r>
                  <a:rPr lang="en-US" altLang="zh-CN" sz="2400" i="1">
                    <a:solidFill>
                      <a:srgbClr val="000000"/>
                    </a:solidFill>
                    <a:cs typeface="Times New Roman" panose="02020603050405020304" pitchFamily="18" charset="0"/>
                  </a:rPr>
                  <a:t>W</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mgl</a:t>
                </a:r>
                <a:r>
                  <a:rPr lang="en-US" altLang="zh-CN" sz="2400">
                    <a:solidFill>
                      <a:srgbClr val="000000"/>
                    </a:solidFill>
                    <a:cs typeface="Times New Roman" panose="02020603050405020304" pitchFamily="18" charset="0"/>
                  </a:rPr>
                  <a:t>sin</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51J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268760"/>
                <a:ext cx="11422984" cy="5074285"/>
              </a:xfrm>
              <a:prstGeom prst="rect">
                <a:avLst/>
              </a:prstGeom>
              <a:blipFill rotWithShape="1">
                <a:blip r:embed="rId2"/>
                <a:stretch>
                  <a:fillRect l="-2" t="-1" r="1" b="1"/>
                </a:stretch>
              </a:blipFill>
            </p:spPr>
            <p:txBody>
              <a:bodyPr/>
              <a:lstStyle/>
              <a:p>
                <a:r>
                  <a:rPr lang="zh-CN" altLang="en-US">
                    <a:noFill/>
                  </a:rPr>
                  <a:t> </a:t>
                </a:r>
              </a:p>
            </p:txBody>
          </p:sp>
        </mc:Fallback>
      </mc:AlternateContent>
      <p:pic>
        <p:nvPicPr>
          <p:cNvPr id="5" name="24答案.eps" descr="id:2147490650;FounderCES"/>
          <p:cNvPicPr/>
          <p:nvPr/>
        </p:nvPicPr>
        <p:blipFill>
          <a:blip r:embed="rId3"/>
          <a:stretch>
            <a:fillRect/>
          </a:stretch>
        </p:blipFill>
        <p:spPr>
          <a:xfrm>
            <a:off x="494798" y="6215936"/>
            <a:ext cx="840740" cy="299720"/>
          </a:xfrm>
          <a:prstGeom prst="rect">
            <a:avLst/>
          </a:prstGeom>
        </p:spPr>
      </p:pic>
      <p:sp>
        <p:nvSpPr>
          <p:cNvPr id="6" name="矩形 5"/>
          <p:cNvSpPr/>
          <p:nvPr/>
        </p:nvSpPr>
        <p:spPr>
          <a:xfrm>
            <a:off x="1462151" y="6135687"/>
            <a:ext cx="1032655" cy="461665"/>
          </a:xfrm>
          <a:prstGeom prst="rect">
            <a:avLst/>
          </a:prstGeom>
        </p:spPr>
        <p:txBody>
          <a:bodyPr wrap="none">
            <a:spAutoFit/>
          </a:bodyPr>
          <a:lstStyle/>
          <a:p>
            <a:r>
              <a:rPr lang="en-US" altLang="zh-CN" sz="2400" smtClean="0">
                <a:solidFill>
                  <a:srgbClr val="000000"/>
                </a:solidFill>
              </a:rPr>
              <a:t>51 J</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）为传送物体，电动机需额外做的功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643;FounderCES"/>
          <p:cNvPicPr/>
          <p:nvPr/>
        </p:nvPicPr>
        <p:blipFill>
          <a:blip r:embed="rId1"/>
          <a:stretch>
            <a:fillRect/>
          </a:stretch>
        </p:blipFill>
        <p:spPr>
          <a:xfrm>
            <a:off x="334566" y="1556792"/>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262558" y="1340768"/>
                <a:ext cx="11521280" cy="475615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B0F0"/>
                    </a:solidFill>
                    <a:ea typeface="黑体" panose="02010609060101010101" pitchFamily="49" charset="-122"/>
                    <a:cs typeface="Times New Roman" panose="02020603050405020304" pitchFamily="18" charset="0"/>
                  </a:rPr>
                  <a:t>               </a:t>
                </a:r>
                <a:r>
                  <a:rPr lang="zh-CN" altLang="zh-CN" sz="2400" smtClean="0">
                    <a:solidFill>
                      <a:srgbClr val="00B0F0"/>
                    </a:solidFill>
                    <a:ea typeface="黑体" panose="02010609060101010101" pitchFamily="49" charset="-122"/>
                    <a:cs typeface="Times New Roman" panose="02020603050405020304" pitchFamily="18" charset="0"/>
                  </a:rPr>
                  <a:t>方法</a:t>
                </a:r>
                <a:r>
                  <a:rPr lang="zh-CN" altLang="zh-CN" sz="2400">
                    <a:solidFill>
                      <a:srgbClr val="00B0F0"/>
                    </a:solidFill>
                    <a:ea typeface="黑体" panose="02010609060101010101" pitchFamily="49" charset="-122"/>
                    <a:cs typeface="Times New Roman" panose="02020603050405020304" pitchFamily="18" charset="0"/>
                  </a:rPr>
                  <a:t>一</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克服摩擦力做功法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在物体加速运动的过程中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根据运动学公式可得物体做匀加速运动所用时间为</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Book Antiqua" panose="02040602050305030304" pitchFamily="18" charset="0"/>
                            <a:cs typeface="Times New Roman" panose="02020603050405020304" pitchFamily="18" charset="0"/>
                          </a:rPr>
                          <m:t>v</m:t>
                        </m:r>
                      </m:num>
                      <m:den>
                        <m:r>
                          <a:rPr lang="en-US" altLang="zh-CN" sz="2400" i="1">
                            <a:solidFill>
                              <a:srgbClr val="000000"/>
                            </a:solidFill>
                            <a:latin typeface="Cambria Math" panose="02040503050406030204" pitchFamily="18" charset="0"/>
                            <a:cs typeface="Times New Roman" panose="02020603050405020304" pitchFamily="18" charset="0"/>
                          </a:rPr>
                          <m:t>𝒂</m:t>
                        </m:r>
                      </m:den>
                    </m:f>
                  </m:oMath>
                </a14:m>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smtClean="0">
                    <a:solidFill>
                      <a:srgbClr val="000000"/>
                    </a:solidFill>
                    <a:latin typeface="+mn-lt"/>
                    <a:cs typeface="Times New Roman" panose="02020603050405020304" pitchFamily="18" charset="0"/>
                  </a:rPr>
                  <a:t>.4 </a:t>
                </a:r>
                <a:r>
                  <a:rPr lang="en-US" altLang="zh-CN" sz="2400" smtClean="0">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匀加速运动过程中传送带运动的位移</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smtClean="0">
                    <a:solidFill>
                      <a:srgbClr val="000000"/>
                    </a:solidFill>
                    <a:latin typeface="+mn-lt"/>
                    <a:cs typeface="Times New Roman" panose="02020603050405020304" pitchFamily="18" charset="0"/>
                  </a:rPr>
                  <a:t>.4 </a:t>
                </a:r>
                <a:r>
                  <a:rPr lang="en-US" altLang="zh-CN" sz="2400" smtClean="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匀速运动过程中传送带运动的位移等于物体的位移为</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en-US" altLang="zh-CN" sz="2400" smtClean="0">
                    <a:solidFill>
                      <a:srgbClr val="000000"/>
                    </a:solidFill>
                    <a:latin typeface="+mj-lt"/>
                    <a:cs typeface="Times New Roman" panose="02020603050405020304" pitchFamily="18" charset="0"/>
                  </a:rPr>
                  <a:t>4.8 </a:t>
                </a:r>
                <a:r>
                  <a:rPr lang="en-US" altLang="zh-CN" sz="2400" smtClean="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电动机需额外做的功等于传送带克服两个摩擦力做的功</a:t>
                </a:r>
                <a:r>
                  <a:rPr lang="en-US" altLang="zh-CN" sz="2400" i="1">
                    <a:solidFill>
                      <a:srgbClr val="000000"/>
                    </a:solidFill>
                    <a:cs typeface="Times New Roman" panose="02020603050405020304" pitchFamily="18" charset="0"/>
                  </a:rPr>
                  <a:t>W</a:t>
                </a:r>
                <a:r>
                  <a:rPr lang="zh-CN" altLang="zh-CN" sz="2400" baseline="-25000">
                    <a:solidFill>
                      <a:srgbClr val="000000"/>
                    </a:solidFill>
                    <a:ea typeface="楷体" panose="02010609060101010101" pitchFamily="49" charset="-122"/>
                    <a:cs typeface="Times New Roman" panose="02020603050405020304" pitchFamily="18" charset="0"/>
                  </a:rPr>
                  <a:t>额</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μmg</a:t>
                </a:r>
                <a:r>
                  <a:rPr lang="en-US" altLang="zh-CN" sz="2400">
                    <a:solidFill>
                      <a:srgbClr val="000000"/>
                    </a:solidFill>
                    <a:cs typeface="Times New Roman" panose="02020603050405020304" pitchFamily="18" charset="0"/>
                  </a:rPr>
                  <a:t>cos</a:t>
                </a:r>
                <a:r>
                  <a:rPr lang="en-US" altLang="zh-CN" sz="2400" i="1">
                    <a:solidFill>
                      <a:srgbClr val="000000"/>
                    </a:solidFill>
                    <a:cs typeface="Times New Roman" panose="02020603050405020304" pitchFamily="18" charset="0"/>
                  </a:rPr>
                  <a:t>θ</a:t>
                </a:r>
                <a:r>
                  <a:rPr lang="en-US" altLang="zh-CN" sz="2400">
                    <a:solidFill>
                      <a:srgbClr val="000000"/>
                    </a:solidFill>
                    <a:ea typeface="Times New Roman" panose="02020603050405020304" pitchFamily="18" charset="0"/>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sin</a:t>
                </a:r>
                <a:r>
                  <a:rPr lang="en-US" altLang="zh-CN" sz="2400" i="1">
                    <a:solidFill>
                      <a:srgbClr val="000000"/>
                    </a:solidFill>
                    <a:cs typeface="Times New Roman" panose="02020603050405020304" pitchFamily="18" charset="0"/>
                  </a:rPr>
                  <a:t>θ</a:t>
                </a:r>
                <a:r>
                  <a:rPr lang="en-US" altLang="zh-CN" sz="2400">
                    <a:solidFill>
                      <a:srgbClr val="000000"/>
                    </a:solidFill>
                    <a:ea typeface="Times New Roman" panose="02020603050405020304" pitchFamily="18" charset="0"/>
                    <a:cs typeface="Times New Roman" panose="02020603050405020304" pitchFamily="18" charset="0"/>
                  </a:rPr>
                  <a:t>·</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54 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tabLst>
                    <a:tab pos="5850890" algn="l"/>
                  </a:tabLst>
                </a:pPr>
                <a:r>
                  <a:rPr lang="zh-CN" altLang="zh-CN" sz="2400">
                    <a:solidFill>
                      <a:srgbClr val="00B0F0"/>
                    </a:solidFill>
                    <a:ea typeface="黑体" panose="02010609060101010101" pitchFamily="49" charset="-122"/>
                    <a:cs typeface="Times New Roman" panose="02020603050405020304" pitchFamily="18" charset="0"/>
                  </a:rPr>
                  <a:t>方法二</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能量守恒法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相对位移为</a:t>
                </a:r>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a:solidFill>
                      <a:srgbClr val="000000"/>
                    </a:solidFill>
                    <a:latin typeface="+mn-lt"/>
                    <a:cs typeface="Times New Roman" panose="02020603050405020304" pitchFamily="18" charset="0"/>
                  </a:rPr>
                  <a:t>0.</a:t>
                </a:r>
                <a:r>
                  <a:rPr lang="en-US" altLang="zh-CN" sz="2400">
                    <a:solidFill>
                      <a:srgbClr val="000000"/>
                    </a:solidFill>
                    <a:cs typeface="Times New Roman" panose="02020603050405020304" pitchFamily="18" charset="0"/>
                  </a:rPr>
                  <a:t>2 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电动机需额外做的功等于传送带对物体做的功和物体与传送带间因摩擦产生热量</a:t>
                </a:r>
                <a:r>
                  <a:rPr lang="en-US" altLang="zh-CN" sz="2400" i="1">
                    <a:solidFill>
                      <a:srgbClr val="000000"/>
                    </a:solidFill>
                    <a:cs typeface="Times New Roman" panose="02020603050405020304" pitchFamily="18" charset="0"/>
                  </a:rPr>
                  <a:t>Q</a:t>
                </a:r>
                <a:r>
                  <a:rPr lang="zh-CN" altLang="zh-CN" sz="2400">
                    <a:solidFill>
                      <a:srgbClr val="000000"/>
                    </a:solidFill>
                    <a:ea typeface="楷体" panose="02010609060101010101" pitchFamily="49" charset="-122"/>
                    <a:cs typeface="Times New Roman" panose="02020603050405020304" pitchFamily="18" charset="0"/>
                  </a:rPr>
                  <a:t>之和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则因摩擦产生的热量为</a:t>
                </a:r>
                <a:r>
                  <a:rPr lang="en-US" altLang="zh-CN" sz="2400" i="1">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μmg</a:t>
                </a:r>
                <a:r>
                  <a:rPr lang="en-US" altLang="zh-CN" sz="2400">
                    <a:solidFill>
                      <a:srgbClr val="000000"/>
                    </a:solidFill>
                    <a:cs typeface="Times New Roman" panose="02020603050405020304" pitchFamily="18" charset="0"/>
                  </a:rPr>
                  <a:t>cos</a:t>
                </a:r>
                <a:r>
                  <a:rPr lang="en-US" altLang="zh-CN" sz="2400" i="1">
                    <a:solidFill>
                      <a:srgbClr val="000000"/>
                    </a:solidFill>
                    <a:cs typeface="Times New Roman" panose="02020603050405020304" pitchFamily="18" charset="0"/>
                  </a:rPr>
                  <a:t>θ</a:t>
                </a:r>
                <a:r>
                  <a:rPr lang="en-US" altLang="zh-CN" sz="2400">
                    <a:solidFill>
                      <a:srgbClr val="000000"/>
                    </a:solidFill>
                    <a:ea typeface="Times New Roman" panose="02020603050405020304" pitchFamily="18" charset="0"/>
                    <a:cs typeface="Times New Roman" panose="02020603050405020304" pitchFamily="18" charset="0"/>
                  </a:rPr>
                  <a:t>·</a:t>
                </a:r>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3 J</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故电动机需额外做的功为</a:t>
                </a:r>
                <a:r>
                  <a:rPr lang="en-US" altLang="zh-CN" sz="2400" i="1">
                    <a:solidFill>
                      <a:srgbClr val="000000"/>
                    </a:solidFill>
                    <a:cs typeface="Times New Roman" panose="02020603050405020304" pitchFamily="18" charset="0"/>
                  </a:rPr>
                  <a:t>W</a:t>
                </a:r>
                <a:r>
                  <a:rPr lang="zh-CN" altLang="zh-CN" sz="2400" baseline="-25000">
                    <a:solidFill>
                      <a:srgbClr val="000000"/>
                    </a:solidFill>
                    <a:ea typeface="楷体" panose="02010609060101010101" pitchFamily="49" charset="-122"/>
                    <a:cs typeface="Times New Roman" panose="02020603050405020304" pitchFamily="18" charset="0"/>
                  </a:rPr>
                  <a:t>额</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W</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54 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262558" y="1340768"/>
                <a:ext cx="11521280" cy="4756150"/>
              </a:xfrm>
              <a:prstGeom prst="rect">
                <a:avLst/>
              </a:prstGeom>
              <a:blipFill rotWithShape="1">
                <a:blip r:embed="rId2"/>
                <a:stretch>
                  <a:fillRect l="-3" t="-6" r="1" b="6"/>
                </a:stretch>
              </a:blipFill>
            </p:spPr>
            <p:txBody>
              <a:bodyPr/>
              <a:lstStyle/>
              <a:p>
                <a:r>
                  <a:rPr lang="zh-CN" altLang="en-US">
                    <a:noFill/>
                  </a:rPr>
                  <a:t> </a:t>
                </a:r>
              </a:p>
            </p:txBody>
          </p:sp>
        </mc:Fallback>
      </mc:AlternateContent>
      <p:pic>
        <p:nvPicPr>
          <p:cNvPr id="5" name="24答案.eps" descr="id:2147490650;FounderCES"/>
          <p:cNvPicPr/>
          <p:nvPr/>
        </p:nvPicPr>
        <p:blipFill>
          <a:blip r:embed="rId3"/>
          <a:stretch>
            <a:fillRect/>
          </a:stretch>
        </p:blipFill>
        <p:spPr>
          <a:xfrm>
            <a:off x="365811" y="6172283"/>
            <a:ext cx="840740" cy="299720"/>
          </a:xfrm>
          <a:prstGeom prst="rect">
            <a:avLst/>
          </a:prstGeom>
        </p:spPr>
      </p:pic>
      <p:sp>
        <p:nvSpPr>
          <p:cNvPr id="7" name="矩形 6"/>
          <p:cNvSpPr/>
          <p:nvPr/>
        </p:nvSpPr>
        <p:spPr>
          <a:xfrm>
            <a:off x="1202777" y="6001532"/>
            <a:ext cx="716280" cy="645160"/>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54 J</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物体相对滑动时的能量问题的方法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正确分析物体的运动过程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做好受力情况分析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利用运动学公式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结合牛顿第二定律分析物体的速度关系及位移关系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无论是计算滑动摩擦力做功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还是计算静摩擦力做功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都应代入物体相对地面的位移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为两接触物体间的相对位移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若物体在接触面上做往复运动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为总的相对路程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0657;FounderCES"/>
          <p:cNvPicPr/>
          <p:nvPr/>
        </p:nvPicPr>
        <p:blipFill>
          <a:blip r:embed="rId1"/>
          <a:stretch>
            <a:fillRect/>
          </a:stretch>
        </p:blipFill>
        <p:spPr>
          <a:xfrm>
            <a:off x="360854" y="908720"/>
            <a:ext cx="1667510" cy="36576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500823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力学问题的两种观点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动力学的观点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这是从分析物体的运动情况和受力情况入手解决力学问题的方法，其核心是牛顿运动定律和运动学公式的应用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利用牛顿第二定律可以就某一状态建立合力与加速度的关系，利用运动学公式可以建立</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它们之间联系的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桥梁是物体的加速度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能量的观点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这是从分析力对物体做功与物体的能量转化情况入手解决力学问题的方法，其核心是利用常见的功能关系与能量守恒定律求解物理问题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情境2.eps" descr="id:2147490664;FounderCES"/>
          <p:cNvPicPr/>
          <p:nvPr/>
        </p:nvPicPr>
        <p:blipFill>
          <a:blip r:embed="rId1"/>
          <a:stretch>
            <a:fillRect/>
          </a:stretch>
        </p:blipFill>
        <p:spPr>
          <a:xfrm>
            <a:off x="360854" y="908720"/>
            <a:ext cx="1228725" cy="43116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20688"/>
            <a:ext cx="11485848" cy="396938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安徽江淮十校三模联考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）如图甲所示，小铁块位于长木板的最左端，小铁块的质量是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，长木板的质量是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时二者以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的初速度一起向右运动，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.5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时长木板与右侧的挡板（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未画出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碰撞时间极短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），碰撞之前的运动过程中小铁块与长木板通过锁定装置锁定，碰撞前瞬间解除锁定，碰撞过程中没有能量损失，长木板运动的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图像如图乙所示，在运动过程中小铁块恰好没有从长木板上滑下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小铁块可视为质点，重力加速度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5" name="24典例2.eps" descr="id:2147490671;FounderCES"/>
          <p:cNvPicPr/>
          <p:nvPr/>
        </p:nvPicPr>
        <p:blipFill>
          <a:blip r:embed="rId1"/>
          <a:stretch>
            <a:fillRect/>
          </a:stretch>
        </p:blipFill>
        <p:spPr>
          <a:xfrm>
            <a:off x="360854" y="762963"/>
            <a:ext cx="1203325" cy="387350"/>
          </a:xfrm>
          <a:prstGeom prst="rect">
            <a:avLst/>
          </a:prstGeom>
        </p:spPr>
      </p:pic>
      <p:pic>
        <p:nvPicPr>
          <p:cNvPr id="9" name="图片 8"/>
          <p:cNvPicPr>
            <a:picLocks noChangeAspect="1"/>
          </p:cNvPicPr>
          <p:nvPr/>
        </p:nvPicPr>
        <p:blipFill>
          <a:blip r:embed="rId2">
            <a:clrChange>
              <a:clrFrom>
                <a:srgbClr val="FFFFFF"/>
              </a:clrFrom>
              <a:clrTo>
                <a:srgbClr val="FFFFFF">
                  <a:alpha val="0"/>
                </a:srgbClr>
              </a:clrTo>
            </a:clrChange>
          </a:blip>
          <a:srcRect t="59945" r="48539"/>
          <a:stretch>
            <a:fillRect/>
          </a:stretch>
        </p:blipFill>
        <p:spPr>
          <a:xfrm>
            <a:off x="687705" y="4653280"/>
            <a:ext cx="3534410" cy="1552575"/>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rcRect l="52940" t="5"/>
          <a:stretch>
            <a:fillRect/>
          </a:stretch>
        </p:blipFill>
        <p:spPr>
          <a:xfrm>
            <a:off x="4798814" y="4005079"/>
            <a:ext cx="2304296" cy="276275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）使用天平称出重物质量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）打纸带和选纸带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打纸带：将纸带的一端用夹子固定在重物上，另一端穿过打点计时器的限位孔，用手提着纸带使重物静止在靠近打点计时器的地方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先接通电源，后松开纸带，让重物带着纸带自由下落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更换纸带重复做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选纸带：分两种情况说明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）长木板与水平地面之间以及小铁块与长木板之间的动摩擦因数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60854" y="1268760"/>
                <a:ext cx="11485848" cy="460375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设</a:t>
                </a:r>
                <a:r>
                  <a:rPr lang="zh-CN" altLang="zh-CN" sz="2400">
                    <a:solidFill>
                      <a:srgbClr val="000000"/>
                    </a:solidFill>
                    <a:ea typeface="楷体" panose="02010609060101010101" pitchFamily="49" charset="-122"/>
                    <a:cs typeface="Times New Roman" panose="02020603050405020304" pitchFamily="18" charset="0"/>
                  </a:rPr>
                  <a:t>长木板与小铁块的质量分别为</a:t>
                </a:r>
                <a:r>
                  <a:rPr lang="en-US" altLang="zh-CN" sz="2400" i="1">
                    <a:solidFill>
                      <a:srgbClr val="000000"/>
                    </a:solidFill>
                    <a:cs typeface="Times New Roman" panose="02020603050405020304" pitchFamily="18" charset="0"/>
                  </a:rPr>
                  <a:t>M</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长木板与水平地面之间的动摩擦因数为</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小铁块与长木板之间的动摩擦因数为</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zh-CN" altLang="zh-CN" sz="2400">
                    <a:solidFill>
                      <a:srgbClr val="000000"/>
                    </a:solidFill>
                    <a:ea typeface="楷体" panose="02010609060101010101" pitchFamily="49" charset="-122"/>
                    <a:cs typeface="Times New Roman" panose="02020603050405020304" pitchFamily="18" charset="0"/>
                  </a:rPr>
                  <a:t>图像可得</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5 s</a:t>
                </a:r>
                <a:r>
                  <a:rPr lang="zh-CN" altLang="zh-CN" sz="2400">
                    <a:solidFill>
                      <a:srgbClr val="000000"/>
                    </a:solidFill>
                    <a:ea typeface="楷体" panose="02010609060101010101" pitchFamily="49" charset="-122"/>
                    <a:cs typeface="Times New Roman" panose="02020603050405020304" pitchFamily="18" charset="0"/>
                  </a:rPr>
                  <a:t>时间内长木板与小铁块整体的加速度大小为</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d>
                      <m:dPr>
                        <m:begChr m:val="|"/>
                        <m:end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𝚫</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𝐯</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𝚫</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𝐭</m:t>
                                </m:r>
                              </m:e>
                              <m:sub>
                                <m:r>
                                  <a:rPr lang="en-US" altLang="zh-CN" sz="2400" i="1">
                                    <a:solidFill>
                                      <a:srgbClr val="000000"/>
                                    </a:solidFill>
                                    <a:latin typeface="Cambria Math" panose="02040503050406030204" pitchFamily="18" charset="0"/>
                                    <a:cs typeface="Times New Roman" panose="02020603050405020304" pitchFamily="18" charset="0"/>
                                  </a:rPr>
                                  <m:t>𝟏</m:t>
                                </m:r>
                              </m:sub>
                            </m:sSub>
                          </m:den>
                        </m:f>
                      </m:e>
                    </m:d>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𝟖</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𝟔</m:t>
                        </m:r>
                      </m:num>
                      <m:den>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den>
                    </m:f>
                  </m:oMath>
                </a14:m>
                <a:r>
                  <a:rPr lang="en-US" altLang="zh-CN" sz="2400">
                    <a:solidFill>
                      <a:srgbClr val="000000"/>
                    </a:solidFill>
                    <a:cs typeface="Times New Roman" panose="02020603050405020304" pitchFamily="18" charset="0"/>
                  </a:rPr>
                  <a:t>m/s</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 m/s</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对此过程由牛顿第二定律得</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1</a:t>
                </a:r>
                <a:r>
                  <a:rPr lang="zh-CN" altLang="zh-CN" sz="2400">
                    <a:solidFill>
                      <a:srgbClr val="000000"/>
                    </a:solidFill>
                    <a:ea typeface="Times New Roman" panose="02020603050405020304" pitchFamily="18" charset="0"/>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a:solidFill>
                      <a:srgbClr val="000000"/>
                    </a:solidFill>
                    <a:latin typeface="Times New Roman" panose="02020603050405020304"/>
                    <a:cs typeface="Times New Roman" panose="02020603050405020304" pitchFamily="18" charset="0"/>
                  </a:rPr>
                  <a:t>.</a:t>
                </a:r>
                <a:r>
                  <a:rPr lang="en-US" altLang="zh-CN" sz="2400" smtClean="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a:solidFill>
                      <a:srgbClr val="000000"/>
                    </a:solidFill>
                    <a:latin typeface="+mn-lt"/>
                    <a:cs typeface="Times New Roman" panose="02020603050405020304" pitchFamily="18" charset="0"/>
                  </a:rPr>
                  <a:t>0.</a:t>
                </a:r>
                <a:r>
                  <a:rPr lang="en-US" altLang="zh-CN" sz="2400">
                    <a:solidFill>
                      <a:srgbClr val="000000"/>
                    </a:solidFill>
                    <a:cs typeface="Times New Roman" panose="02020603050405020304" pitchFamily="18" charset="0"/>
                  </a:rPr>
                  <a:t>5 s</a:t>
                </a:r>
                <a:r>
                  <a:rPr lang="zh-CN" altLang="zh-CN" sz="2400">
                    <a:solidFill>
                      <a:srgbClr val="000000"/>
                    </a:solidFill>
                    <a:ea typeface="楷体" panose="02010609060101010101" pitchFamily="49" charset="-122"/>
                    <a:cs typeface="Times New Roman" panose="02020603050405020304" pitchFamily="18" charset="0"/>
                  </a:rPr>
                  <a:t>时刻之后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长木板向左做匀减速直线运动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小铁块向右做匀减速直线运动</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zh-CN" altLang="zh-CN" sz="2400">
                    <a:solidFill>
                      <a:srgbClr val="000000"/>
                    </a:solidFill>
                    <a:ea typeface="楷体" panose="02010609060101010101" pitchFamily="49" charset="-122"/>
                    <a:cs typeface="Times New Roman" panose="02020603050405020304" pitchFamily="18" charset="0"/>
                  </a:rPr>
                  <a:t>图像可得</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a:solidFill>
                      <a:srgbClr val="000000"/>
                    </a:solidFill>
                    <a:latin typeface="Times New Roman" panose="02020603050405020304"/>
                    <a:cs typeface="Times New Roman" panose="02020603050405020304" pitchFamily="18" charset="0"/>
                  </a:rPr>
                  <a:t>.</a:t>
                </a:r>
                <a:r>
                  <a:rPr lang="en-US" altLang="zh-CN" sz="2400" smtClean="0">
                    <a:solidFill>
                      <a:srgbClr val="000000"/>
                    </a:solidFill>
                    <a:cs typeface="Times New Roman" panose="02020603050405020304" pitchFamily="18" charset="0"/>
                  </a:rPr>
                  <a:t>5 s</a:t>
                </a:r>
                <a:r>
                  <a:rPr lang="zh-CN" altLang="zh-CN" sz="2400">
                    <a:solidFill>
                      <a:srgbClr val="000000"/>
                    </a:solidFill>
                    <a:ea typeface="楷体" panose="02010609060101010101" pitchFamily="49" charset="-122"/>
                    <a:cs typeface="Times New Roman" panose="02020603050405020304" pitchFamily="18" charset="0"/>
                  </a:rPr>
                  <a:t>之后长木板的加速度大小为</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14:m>
                  <m:oMath xmlns:m="http://schemas.openxmlformats.org/officeDocument/2006/math">
                    <m:d>
                      <m:dPr>
                        <m:begChr m:val="|"/>
                        <m:end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𝚫</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𝐯</m:t>
                                </m:r>
                              </m:e>
                              <m:sub>
                                <m:r>
                                  <a:rPr lang="en-US" altLang="zh-CN" sz="2400" i="1">
                                    <a:solidFill>
                                      <a:srgbClr val="000000"/>
                                    </a:solidFill>
                                    <a:latin typeface="Cambria Math" panose="02040503050406030204" pitchFamily="18" charset="0"/>
                                    <a:cs typeface="Times New Roman" panose="02020603050405020304" pitchFamily="18" charset="0"/>
                                  </a:rPr>
                                  <m:t>𝟐</m:t>
                                </m:r>
                              </m:sub>
                            </m:sSub>
                          </m:num>
                          <m:den>
                            <m:r>
                              <a:rPr lang="en-US" altLang="zh-CN" sz="2400" i="1">
                                <a:solidFill>
                                  <a:srgbClr val="000000"/>
                                </a:solidFill>
                                <a:latin typeface="Cambria Math" panose="02040503050406030204" pitchFamily="18" charset="0"/>
                                <a:cs typeface="Times New Roman" panose="02020603050405020304" pitchFamily="18" charset="0"/>
                              </a:rPr>
                              <m:t>𝚫</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𝐭</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e>
                    </m:d>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𝟔</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num>
                      <m:den>
                        <m:r>
                          <a:rPr lang="en-US" altLang="zh-CN" sz="2400" i="1">
                            <a:solidFill>
                              <a:srgbClr val="000000"/>
                            </a:solidFill>
                            <a:latin typeface="Cambria Math" panose="02040503050406030204" pitchFamily="18" charset="0"/>
                            <a:cs typeface="Times New Roman" panose="02020603050405020304" pitchFamily="18" charset="0"/>
                          </a:rPr>
                          <m:t>𝟏</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den>
                    </m:f>
                  </m:oMath>
                </a14:m>
                <a:r>
                  <a:rPr lang="en-US" altLang="zh-CN" sz="2400">
                    <a:solidFill>
                      <a:srgbClr val="000000"/>
                    </a:solidFill>
                    <a:cs typeface="Times New Roman" panose="02020603050405020304" pitchFamily="18" charset="0"/>
                  </a:rPr>
                  <a:t>m/s</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8 m/s</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对长木板由牛顿第二定律得</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a:solidFill>
                      <a:srgbClr val="000000"/>
                    </a:solidFill>
                    <a:latin typeface="Times New Roman" panose="02020603050405020304"/>
                    <a:cs typeface="Times New Roman" panose="02020603050405020304" pitchFamily="18" charset="0"/>
                  </a:rPr>
                  <a:t>.</a:t>
                </a:r>
                <a:r>
                  <a:rPr lang="en-US" altLang="zh-CN" sz="2400" smtClean="0">
                    <a:solidFill>
                      <a:srgbClr val="000000"/>
                    </a:solidFill>
                    <a:cs typeface="Times New Roman" panose="02020603050405020304" pitchFamily="18" charset="0"/>
                  </a:rPr>
                  <a:t>4</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268760"/>
                <a:ext cx="11485848" cy="4603750"/>
              </a:xfrm>
              <a:prstGeom prst="rect">
                <a:avLst/>
              </a:prstGeom>
              <a:blipFill rotWithShape="1">
                <a:blip r:embed="rId1"/>
                <a:stretch>
                  <a:fillRect l="-2" t="-1" r="1" b="1"/>
                </a:stretch>
              </a:blipFill>
            </p:spPr>
            <p:txBody>
              <a:bodyPr/>
              <a:lstStyle/>
              <a:p>
                <a:r>
                  <a:rPr lang="zh-CN" altLang="en-US">
                    <a:noFill/>
                  </a:rPr>
                  <a:t> </a:t>
                </a:r>
              </a:p>
            </p:txBody>
          </p:sp>
        </mc:Fallback>
      </mc:AlternateContent>
      <p:pic>
        <p:nvPicPr>
          <p:cNvPr id="5" name="24解析.eps" descr="id:2147490692;FounderCES"/>
          <p:cNvPicPr/>
          <p:nvPr/>
        </p:nvPicPr>
        <p:blipFill>
          <a:blip r:embed="rId2"/>
          <a:stretch>
            <a:fillRect/>
          </a:stretch>
        </p:blipFill>
        <p:spPr>
          <a:xfrm>
            <a:off x="360854" y="1496639"/>
            <a:ext cx="840740" cy="299720"/>
          </a:xfrm>
          <a:prstGeom prst="rect">
            <a:avLst/>
          </a:prstGeom>
        </p:spPr>
      </p:pic>
      <p:pic>
        <p:nvPicPr>
          <p:cNvPr id="6" name="24答案.eps" descr="id:2147490699;FounderCES"/>
          <p:cNvPicPr/>
          <p:nvPr/>
        </p:nvPicPr>
        <p:blipFill>
          <a:blip r:embed="rId3"/>
          <a:stretch>
            <a:fillRect/>
          </a:stretch>
        </p:blipFill>
        <p:spPr>
          <a:xfrm>
            <a:off x="406574" y="6044814"/>
            <a:ext cx="840740" cy="299720"/>
          </a:xfrm>
          <a:prstGeom prst="rect">
            <a:avLst/>
          </a:prstGeom>
        </p:spPr>
      </p:pic>
      <p:sp>
        <p:nvSpPr>
          <p:cNvPr id="8" name="矩形 7"/>
          <p:cNvSpPr/>
          <p:nvPr/>
        </p:nvSpPr>
        <p:spPr>
          <a:xfrm>
            <a:off x="1359930" y="5961346"/>
            <a:ext cx="1572866" cy="461665"/>
          </a:xfrm>
          <a:prstGeom prst="rect">
            <a:avLst/>
          </a:prstGeom>
        </p:spPr>
        <p:txBody>
          <a:bodyPr wrap="none">
            <a:spAutoFit/>
          </a:bodyPr>
          <a:lstStyle/>
          <a:p>
            <a:r>
              <a:rPr lang="en-US" altLang="zh-CN" sz="2400">
                <a:solidFill>
                  <a:srgbClr val="000000"/>
                </a:solidFill>
                <a:latin typeface="+mn-lt"/>
              </a:rPr>
              <a:t>0</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4</a:t>
            </a:r>
            <a:r>
              <a:rPr lang="zh-CN" altLang="zh-CN" sz="2400">
                <a:solidFill>
                  <a:srgbClr val="000000"/>
                </a:solidFill>
                <a:latin typeface="+mn-lt"/>
                <a:cs typeface="Times New Roman" panose="02020603050405020304" pitchFamily="18" charset="0"/>
              </a:rPr>
              <a:t>　</a:t>
            </a:r>
            <a:r>
              <a:rPr lang="en-US" altLang="zh-CN" sz="2400">
                <a:solidFill>
                  <a:srgbClr val="000000"/>
                </a:solidFill>
                <a:latin typeface="+mn-lt"/>
              </a:rPr>
              <a:t>0</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4</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）长木板的长度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11706" y="1124744"/>
            <a:ext cx="11584144" cy="507746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牛顿第二定律可得</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0.5 s</a:t>
            </a:r>
            <a:r>
              <a:rPr lang="zh-CN" altLang="zh-CN" sz="2400">
                <a:solidFill>
                  <a:srgbClr val="000000"/>
                </a:solidFill>
                <a:ea typeface="楷体" panose="02010609060101010101" pitchFamily="49" charset="-122"/>
                <a:cs typeface="Times New Roman" panose="02020603050405020304" pitchFamily="18" charset="0"/>
              </a:rPr>
              <a:t>时刻之后小铁块的加速度大小为</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g</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4</a:t>
            </a:r>
            <a:r>
              <a:rPr lang="en-US" altLang="zh-CN" sz="2400" smtClean="0">
                <a:solidFill>
                  <a:srgbClr val="000000"/>
                </a:solidFill>
                <a:latin typeface="宋体" panose="02010600030101010101" pitchFamily="2" charset="-122"/>
                <a:cs typeface="Times New Roman" panose="02020603050405020304" pitchFamily="18" charset="0"/>
              </a:rPr>
              <a:t>×</a:t>
            </a:r>
            <a:r>
              <a:rPr lang="en-US" altLang="zh-CN" sz="2400" smtClean="0">
                <a:solidFill>
                  <a:srgbClr val="000000"/>
                </a:solidFill>
                <a:cs typeface="Times New Roman" panose="02020603050405020304" pitchFamily="18" charset="0"/>
              </a:rPr>
              <a:t>10m/s</a:t>
            </a:r>
            <a:r>
              <a:rPr lang="en-US" altLang="zh-CN" sz="2400" baseline="30000" smtClean="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4 m/s</a:t>
            </a:r>
            <a:r>
              <a:rPr lang="en-US" altLang="zh-CN" sz="2400" baseline="30000" smtClean="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cs typeface="Times New Roman" panose="02020603050405020304" pitchFamily="18" charset="0"/>
              </a:rPr>
              <a:t>5 s</a:t>
            </a:r>
            <a:r>
              <a:rPr lang="zh-CN" altLang="zh-CN" sz="2400">
                <a:solidFill>
                  <a:srgbClr val="000000"/>
                </a:solidFill>
                <a:ea typeface="楷体" panose="02010609060101010101" pitchFamily="49" charset="-122"/>
                <a:cs typeface="Times New Roman" panose="02020603050405020304" pitchFamily="18" charset="0"/>
              </a:rPr>
              <a:t>时刻之后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长木板与小铁块均以</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6 m/s</a:t>
            </a:r>
            <a:r>
              <a:rPr lang="zh-CN" altLang="zh-CN" sz="2400">
                <a:solidFill>
                  <a:srgbClr val="000000"/>
                </a:solidFill>
                <a:ea typeface="楷体" panose="02010609060101010101" pitchFamily="49" charset="-122"/>
                <a:cs typeface="Times New Roman" panose="02020603050405020304" pitchFamily="18" charset="0"/>
              </a:rPr>
              <a:t>的速度大小分别向左、向右做匀减速直线运动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故长木板先于小铁块速度减小到零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设此过程长木板的位移大小为</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a</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代入数据解得</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2.25 m</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长木板速度减小到零后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因小铁块与长木板之间的滑动摩擦力小于长木板与水平地面之间的最大</a:t>
            </a:r>
            <a:r>
              <a:rPr lang="zh-CN" altLang="zh-CN" sz="2400" spc="-100">
                <a:solidFill>
                  <a:srgbClr val="000000"/>
                </a:solidFill>
                <a:ea typeface="楷体" panose="02010609060101010101" pitchFamily="49" charset="-122"/>
                <a:cs typeface="Times New Roman" panose="02020603050405020304" pitchFamily="18" charset="0"/>
              </a:rPr>
              <a:t>静摩擦力</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故长木板处于静止状态</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小铁块仍向右做匀减速直线运动直到速度为零</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设</a:t>
            </a:r>
            <a:r>
              <a:rPr lang="en-US" altLang="zh-CN" sz="2400" i="1" spc="-100">
                <a:solidFill>
                  <a:srgbClr val="000000"/>
                </a:solidFill>
                <a:cs typeface="Times New Roman" panose="02020603050405020304" pitchFamily="18" charset="0"/>
              </a:rPr>
              <a:t>t</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0</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5 s</a:t>
            </a:r>
            <a:r>
              <a:rPr lang="zh-CN" altLang="zh-CN" sz="2400" spc="-100">
                <a:solidFill>
                  <a:srgbClr val="000000"/>
                </a:solidFill>
                <a:ea typeface="楷体" panose="02010609060101010101" pitchFamily="49" charset="-122"/>
                <a:cs typeface="Times New Roman" panose="02020603050405020304" pitchFamily="18" charset="0"/>
              </a:rPr>
              <a:t>时刻之后</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小铁块向右做匀减速直线运动直到速度为零的位移大小为</a:t>
            </a:r>
            <a:r>
              <a:rPr lang="en-US" altLang="zh-CN" sz="2400" i="1" spc="-100">
                <a:solidFill>
                  <a:srgbClr val="000000"/>
                </a:solidFill>
                <a:cs typeface="Times New Roman" panose="02020603050405020304" pitchFamily="18" charset="0"/>
              </a:rPr>
              <a:t>x</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则有</a:t>
            </a:r>
            <a:r>
              <a:rPr lang="en-US" altLang="zh-CN" sz="2400" i="1" spc="-100">
                <a:solidFill>
                  <a:srgbClr val="000000"/>
                </a:solidFill>
                <a:latin typeface="Book Antiqua" panose="02040602050305030304" pitchFamily="18" charset="0"/>
                <a:cs typeface="Times New Roman" panose="02020603050405020304" pitchFamily="18" charset="0"/>
              </a:rPr>
              <a:t>v</a:t>
            </a:r>
            <a:r>
              <a:rPr lang="en-US" altLang="zh-CN" sz="2400" spc="-100" baseline="30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2</a:t>
            </a:r>
            <a:r>
              <a:rPr lang="en-US" altLang="zh-CN" sz="2400" i="1" spc="-100">
                <a:solidFill>
                  <a:srgbClr val="000000"/>
                </a:solidFill>
                <a:cs typeface="Times New Roman" panose="02020603050405020304" pitchFamily="18" charset="0"/>
              </a:rPr>
              <a:t>a</a:t>
            </a:r>
            <a:r>
              <a:rPr lang="en-US" altLang="zh-CN" sz="2400" spc="-100" baseline="-25000">
                <a:solidFill>
                  <a:srgbClr val="000000"/>
                </a:solidFill>
                <a:cs typeface="Times New Roman" panose="02020603050405020304" pitchFamily="18" charset="0"/>
              </a:rPr>
              <a:t>3 </a:t>
            </a:r>
            <a:r>
              <a:rPr lang="en-US" altLang="zh-CN" sz="2400" i="1" spc="-100">
                <a:solidFill>
                  <a:srgbClr val="000000"/>
                </a:solidFill>
                <a:cs typeface="Times New Roman" panose="02020603050405020304" pitchFamily="18" charset="0"/>
              </a:rPr>
              <a:t>x</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代入数据解得</a:t>
            </a:r>
            <a:r>
              <a:rPr lang="en-US" altLang="zh-CN" sz="2400" i="1" spc="-100">
                <a:solidFill>
                  <a:srgbClr val="000000"/>
                </a:solidFill>
                <a:cs typeface="Times New Roman" panose="02020603050405020304" pitchFamily="18" charset="0"/>
              </a:rPr>
              <a:t>x</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en-US" altLang="zh-CN" sz="2400" spc="-100" smtClean="0">
                <a:solidFill>
                  <a:srgbClr val="000000"/>
                </a:solidFill>
                <a:cs typeface="Times New Roman" panose="02020603050405020304" pitchFamily="18" charset="0"/>
              </a:rPr>
              <a:t>4.5 m</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设长木板的长度为</a:t>
            </a:r>
            <a:r>
              <a:rPr lang="en-US" altLang="zh-CN" sz="2400" i="1" spc="-100">
                <a:solidFill>
                  <a:srgbClr val="000000"/>
                </a:solidFill>
                <a:cs typeface="Times New Roman" panose="02020603050405020304" pitchFamily="18" charset="0"/>
              </a:rPr>
              <a:t>L</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长木板的长度等于</a:t>
            </a:r>
            <a:r>
              <a:rPr lang="en-US" altLang="zh-CN" sz="2400" i="1" spc="-100">
                <a:solidFill>
                  <a:srgbClr val="000000"/>
                </a:solidFill>
                <a:cs typeface="Times New Roman" panose="02020603050405020304" pitchFamily="18" charset="0"/>
              </a:rPr>
              <a:t>t</a:t>
            </a:r>
            <a:r>
              <a:rPr lang="zh-CN" altLang="zh-CN" sz="2400" spc="-100">
                <a:solidFill>
                  <a:srgbClr val="000000"/>
                </a:solidFill>
                <a:cs typeface="Times New Roman" panose="02020603050405020304" pitchFamily="18" charset="0"/>
              </a:rPr>
              <a:t>＝</a:t>
            </a:r>
            <a:r>
              <a:rPr lang="en-US" altLang="zh-CN" sz="2400" spc="-100" smtClean="0">
                <a:solidFill>
                  <a:srgbClr val="000000"/>
                </a:solidFill>
                <a:cs typeface="Times New Roman" panose="02020603050405020304" pitchFamily="18" charset="0"/>
              </a:rPr>
              <a:t>0.5 s</a:t>
            </a:r>
            <a:r>
              <a:rPr lang="zh-CN" altLang="zh-CN" sz="2400" spc="-100">
                <a:solidFill>
                  <a:srgbClr val="000000"/>
                </a:solidFill>
                <a:ea typeface="楷体" panose="02010609060101010101" pitchFamily="49" charset="-122"/>
                <a:cs typeface="Times New Roman" panose="02020603050405020304" pitchFamily="18" charset="0"/>
              </a:rPr>
              <a:t>时刻之后小铁块与长木板的相对位移大小</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则有</a:t>
            </a:r>
            <a:r>
              <a:rPr lang="en-US" altLang="zh-CN" sz="2400" i="1" spc="-100">
                <a:solidFill>
                  <a:srgbClr val="000000"/>
                </a:solidFill>
                <a:cs typeface="Times New Roman" panose="02020603050405020304" pitchFamily="18" charset="0"/>
              </a:rPr>
              <a:t>L</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x</a:t>
            </a:r>
            <a:r>
              <a:rPr lang="en-US" altLang="zh-CN" sz="2400" spc="-100" baseline="-25000">
                <a:solidFill>
                  <a:srgbClr val="000000"/>
                </a:solidFill>
                <a:cs typeface="Times New Roman" panose="02020603050405020304" pitchFamily="18" charset="0"/>
              </a:rPr>
              <a:t>1</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x</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en-US" altLang="zh-CN" sz="2400" spc="-100" smtClean="0">
                <a:solidFill>
                  <a:srgbClr val="000000"/>
                </a:solidFill>
                <a:cs typeface="Times New Roman" panose="02020603050405020304" pitchFamily="18" charset="0"/>
              </a:rPr>
              <a:t>2.25 m</a:t>
            </a:r>
            <a:r>
              <a:rPr lang="zh-CN" altLang="zh-CN" sz="2400" spc="-100">
                <a:solidFill>
                  <a:srgbClr val="000000"/>
                </a:solidFill>
                <a:cs typeface="Times New Roman" panose="02020603050405020304" pitchFamily="18" charset="0"/>
              </a:rPr>
              <a:t>＋</a:t>
            </a:r>
            <a:r>
              <a:rPr lang="en-US" altLang="zh-CN" sz="2400" spc="-100" smtClean="0">
                <a:solidFill>
                  <a:srgbClr val="000000"/>
                </a:solidFill>
                <a:cs typeface="Times New Roman" panose="02020603050405020304" pitchFamily="18" charset="0"/>
              </a:rPr>
              <a:t>4.5 m</a:t>
            </a:r>
            <a:r>
              <a:rPr lang="zh-CN" altLang="zh-CN" sz="2400" spc="-100">
                <a:solidFill>
                  <a:srgbClr val="000000"/>
                </a:solidFill>
                <a:cs typeface="Times New Roman" panose="02020603050405020304" pitchFamily="18" charset="0"/>
              </a:rPr>
              <a:t>＝</a:t>
            </a:r>
            <a:r>
              <a:rPr lang="en-US" altLang="zh-CN" sz="2400" spc="-100" smtClean="0">
                <a:solidFill>
                  <a:srgbClr val="000000"/>
                </a:solidFill>
                <a:cs typeface="Times New Roman" panose="02020603050405020304" pitchFamily="18" charset="0"/>
              </a:rPr>
              <a:t>6.5 m</a:t>
            </a:r>
            <a:r>
              <a:rPr lang="en-US" altLang="zh-CN" sz="2400" spc="-100">
                <a:solidFill>
                  <a:srgbClr val="000000"/>
                </a:solidFill>
                <a:latin typeface="宋体" panose="02010600030101010101" pitchFamily="2" charset="-122"/>
                <a:cs typeface="Times New Roman" panose="02020603050405020304" pitchFamily="18" charset="0"/>
              </a:rPr>
              <a:t>.</a:t>
            </a:r>
            <a:endParaRPr lang="zh-CN" altLang="zh-CN" sz="1050" spc="-100">
              <a:solidFill>
                <a:srgbClr val="000000"/>
              </a:solidFill>
              <a:cs typeface="Times New Roman" panose="02020603050405020304" pitchFamily="18" charset="0"/>
            </a:endParaRPr>
          </a:p>
        </p:txBody>
      </p:sp>
      <p:pic>
        <p:nvPicPr>
          <p:cNvPr id="6" name="24解析.eps" descr="id:2147490692;FounderCES"/>
          <p:cNvPicPr/>
          <p:nvPr/>
        </p:nvPicPr>
        <p:blipFill>
          <a:blip r:embed="rId1"/>
          <a:stretch>
            <a:fillRect/>
          </a:stretch>
        </p:blipFill>
        <p:spPr>
          <a:xfrm>
            <a:off x="360854" y="1350161"/>
            <a:ext cx="840740" cy="299720"/>
          </a:xfrm>
          <a:prstGeom prst="rect">
            <a:avLst/>
          </a:prstGeom>
        </p:spPr>
      </p:pic>
      <p:pic>
        <p:nvPicPr>
          <p:cNvPr id="9" name="24答案.eps" descr="id:2147490699;FounderCES"/>
          <p:cNvPicPr/>
          <p:nvPr/>
        </p:nvPicPr>
        <p:blipFill>
          <a:blip r:embed="rId2"/>
          <a:stretch>
            <a:fillRect/>
          </a:stretch>
        </p:blipFill>
        <p:spPr>
          <a:xfrm>
            <a:off x="478582" y="6211878"/>
            <a:ext cx="840740" cy="299720"/>
          </a:xfrm>
          <a:prstGeom prst="rect">
            <a:avLst/>
          </a:prstGeom>
        </p:spPr>
      </p:pic>
      <p:sp>
        <p:nvSpPr>
          <p:cNvPr id="4" name="矩形 3"/>
          <p:cNvSpPr/>
          <p:nvPr/>
        </p:nvSpPr>
        <p:spPr>
          <a:xfrm>
            <a:off x="1414686" y="6135687"/>
            <a:ext cx="1046480" cy="460375"/>
          </a:xfrm>
          <a:prstGeom prst="rect">
            <a:avLst/>
          </a:prstGeom>
        </p:spPr>
        <p:txBody>
          <a:bodyPr wrap="none">
            <a:spAutoFit/>
          </a:bodyPr>
          <a:lstStyle/>
          <a:p>
            <a:r>
              <a:rPr lang="en-US" altLang="zh-CN" sz="2400">
                <a:solidFill>
                  <a:srgbClr val="000000"/>
                </a:solidFill>
              </a:rPr>
              <a:t>6</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7</a:t>
            </a:r>
            <a:r>
              <a:rPr lang="en-US" altLang="zh-CN" sz="2400">
                <a:solidFill>
                  <a:srgbClr val="000000"/>
                </a:solidFill>
              </a:rPr>
              <a:t>5 m</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）长木板与挡板碰撞后系统产生的内能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692;FounderCES"/>
          <p:cNvPicPr/>
          <p:nvPr/>
        </p:nvPicPr>
        <p:blipFill>
          <a:blip r:embed="rId1"/>
          <a:stretch>
            <a:fillRect/>
          </a:stretch>
        </p:blipFill>
        <p:spPr>
          <a:xfrm>
            <a:off x="392054" y="1412776"/>
            <a:ext cx="840740" cy="299720"/>
          </a:xfrm>
          <a:prstGeom prst="rect">
            <a:avLst/>
          </a:prstGeom>
        </p:spPr>
      </p:pic>
      <p:sp>
        <p:nvSpPr>
          <p:cNvPr id="2" name="矩形 1"/>
          <p:cNvSpPr/>
          <p:nvPr/>
        </p:nvSpPr>
        <p:spPr>
          <a:xfrm>
            <a:off x="360854" y="1268760"/>
            <a:ext cx="11485848" cy="1753235"/>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设</a:t>
            </a:r>
            <a:r>
              <a:rPr lang="zh-CN" altLang="zh-CN" sz="2400">
                <a:solidFill>
                  <a:srgbClr val="000000"/>
                </a:solidFill>
                <a:ea typeface="楷体" panose="02010609060101010101" pitchFamily="49" charset="-122"/>
                <a:cs typeface="Times New Roman" panose="02020603050405020304" pitchFamily="18" charset="0"/>
              </a:rPr>
              <a:t>碰撞后小铁块与长木板相对滑动时产生的内能为</a:t>
            </a:r>
            <a:r>
              <a:rPr lang="en-US" altLang="zh-CN" sz="2400" i="1">
                <a:solidFill>
                  <a:srgbClr val="000000"/>
                </a:solidFill>
                <a:cs typeface="Times New Roman" panose="02020603050405020304" pitchFamily="18" charset="0"/>
              </a:rPr>
              <a:t>Q</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长木板与地面间相对滑动时产生的内能为</a:t>
            </a:r>
            <a:r>
              <a:rPr lang="en-US" altLang="zh-CN" sz="2400" i="1">
                <a:solidFill>
                  <a:srgbClr val="000000"/>
                </a:solidFill>
                <a:cs typeface="Times New Roman" panose="02020603050405020304" pitchFamily="18" charset="0"/>
              </a:rPr>
              <a:t>Q</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Q</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mgL</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162 J</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Q</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162 J</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故长木板与挡板碰撞后系统产生的内能</a:t>
            </a:r>
            <a:r>
              <a:rPr lang="en-US" altLang="zh-CN" sz="2400" i="1">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Q</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Q</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324 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699;FounderCES"/>
          <p:cNvPicPr/>
          <p:nvPr/>
        </p:nvPicPr>
        <p:blipFill>
          <a:blip r:embed="rId2"/>
          <a:stretch>
            <a:fillRect/>
          </a:stretch>
        </p:blipFill>
        <p:spPr>
          <a:xfrm>
            <a:off x="334566" y="3113494"/>
            <a:ext cx="840740" cy="299720"/>
          </a:xfrm>
          <a:prstGeom prst="rect">
            <a:avLst/>
          </a:prstGeom>
        </p:spPr>
      </p:pic>
      <p:sp>
        <p:nvSpPr>
          <p:cNvPr id="4" name="矩形 3"/>
          <p:cNvSpPr/>
          <p:nvPr/>
        </p:nvSpPr>
        <p:spPr>
          <a:xfrm>
            <a:off x="1304206" y="2899395"/>
            <a:ext cx="877163" cy="579967"/>
          </a:xfrm>
          <a:prstGeom prst="rect">
            <a:avLst/>
          </a:prstGeom>
        </p:spPr>
        <p:txBody>
          <a:bodyPr wrap="none">
            <a:spAutoFit/>
          </a:bodyPr>
          <a:lstStyle/>
          <a:p>
            <a:pPr algn="just">
              <a:lnSpc>
                <a:spcPct val="150000"/>
              </a:lnSpc>
              <a:spcAft>
                <a:spcPts val="0"/>
              </a:spcAft>
              <a:tabLst>
                <a:tab pos="5850890" algn="l"/>
              </a:tabLst>
            </a:pPr>
            <a:r>
              <a:rPr lang="en-US" altLang="zh-CN" sz="2400" smtClean="0">
                <a:solidFill>
                  <a:srgbClr val="000000"/>
                </a:solidFill>
                <a:cs typeface="Times New Roman" panose="02020603050405020304" pitchFamily="18" charset="0"/>
              </a:rPr>
              <a:t>324 J</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037394" y="1007384"/>
            <a:ext cx="1575550" cy="546348"/>
          </a:xfrm>
          <a:prstGeom prst="rect">
            <a:avLst/>
          </a:prstGeom>
        </p:spPr>
      </p:pic>
      <p:pic>
        <p:nvPicPr>
          <p:cNvPr id="2" name="图片 1"/>
          <p:cNvPicPr>
            <a:picLocks noChangeAspect="1"/>
          </p:cNvPicPr>
          <p:nvPr/>
        </p:nvPicPr>
        <p:blipFill>
          <a:blip r:embed="rId1"/>
          <a:stretch>
            <a:fillRect/>
          </a:stretch>
        </p:blipFill>
        <p:spPr>
          <a:xfrm>
            <a:off x="1063272" y="2924944"/>
            <a:ext cx="2664296" cy="47434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565626"/>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这是以纸带上第一个点（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）为基准验证机械能守恒定律的方法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由于第一个点是重物做自由落体运动开始下落的点，所以应选取点迹清晰且第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点间的距离接近</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的纸带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由于下落高度的任意性，处理纸带时，可选择适当的点为基准点，纸带上打出的第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两点间的距离是否接近</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无关紧要，只要后面的点迹清晰就可以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将起始点标为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，将以后各点依次标为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用刻度尺测出对应的下落高度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565626"/>
              </a:xfrm>
              <a:blipFill rotWithShape="1">
                <a:blip r:embed="rId2"/>
                <a:stretch>
                  <a:fillRect l="-2" t="-559" r="1" b="9"/>
                </a:stretch>
              </a:blipFill>
            </p:spPr>
            <p:txBody>
              <a:bodyPr/>
              <a:lstStyle/>
              <a:p>
                <a:r>
                  <a:rPr lang="zh-CN" altLang="en-US">
                    <a:noFill/>
                  </a:rPr>
                  <a:t> </a:t>
                </a:r>
              </a:p>
            </p:txBody>
          </p:sp>
        </mc:Fallback>
      </mc:AlternateContent>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575119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）求瞬时速度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标出所打的第一个点为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，并从稍靠后的某一点开始，依次标出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并测量出各点到位置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用公式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对应的瞬时速度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）验证机械能守恒定律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方法一：利用起始点和第</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从起始点到第</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个计数点，重力势能减少量为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，动能增加量为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，如果在实验误差允许的范围内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，则机械能守恒定律得到验证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5751190"/>
              </a:xfrm>
              <a:blipFill rotWithShape="1">
                <a:blip r:embed="rId1"/>
                <a:stretch>
                  <a:fillRect l="-2" t="-11" r="1" b="-33"/>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方法一验证时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应选取点迹清晰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两点间的距离接近</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mm</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的纸带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点间距大于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可能是先释放纸带后接通电源造成的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这样第一个点就不是运动的起始点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名师点拨.eps" descr="id:2147490347;FounderCES"/>
          <p:cNvPicPr/>
          <p:nvPr/>
        </p:nvPicPr>
        <p:blipFill>
          <a:blip r:embed="rId1"/>
          <a:stretch>
            <a:fillRect/>
          </a:stretch>
        </p:blipFill>
        <p:spPr>
          <a:xfrm>
            <a:off x="392054" y="836712"/>
            <a:ext cx="1737360" cy="4057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501162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方法二：任取两点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点，重力势能减少量为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，动能增加量为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如果在实验误差允许的范围内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，则机械能守恒定律得到验证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方法三：图像法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从纸带上选取多个点，测量从第一个点到其余各点的下落高度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，并计算各点速度的平方</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为纵轴，以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为横轴，根据实验数据绘出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若在误差允许的范围内，图像是一条过原点且斜率为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的直线，则机械能守恒定律得到验证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5011628"/>
              </a:xfrm>
              <a:blipFill rotWithShape="1">
                <a:blip r:embed="rId1"/>
                <a:stretch>
                  <a:fillRect l="-2" t="-13" r="1" b="4"/>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54610"/>
                <a:ext cx="11485848" cy="4253087"/>
              </a:xfrm>
            </p:spPr>
            <p:txBody>
              <a:bodyPr/>
              <a:lstStyle/>
              <a:p>
                <a:pPr hangingPunct="0">
                  <a:lnSpc>
                    <a:spcPct val="130000"/>
                  </a:lnSpc>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注意事项与误差分析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）打点计时器要竖直：安装打点计时器时要竖直架稳，使其两限位孔在同一竖直线上，以减少摩擦阻力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）重物密度要大：重物应选用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密度大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的材料，以减小空气阻力的影响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一先一后：应先接通电源，让打点计时器正常工作，后松开纸带，让重物下落</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）测长度，算速度：某时刻的瞬时速度应该用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来计算，不能用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来计算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54610"/>
                <a:ext cx="11485848" cy="4253087"/>
              </a:xfrm>
              <a:blipFill rotWithShape="1">
                <a:blip r:embed="rId3"/>
                <a:stretch>
                  <a:fillRect l="-2" t="-11" r="1" b="7"/>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8239</Words>
  <Application>WPS 演示</Application>
  <PresentationFormat>自定义</PresentationFormat>
  <Paragraphs>280</Paragraphs>
  <Slides>42</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42</vt:i4>
      </vt:variant>
    </vt:vector>
  </HeadingPairs>
  <TitlesOfParts>
    <vt:vector size="56" baseType="lpstr">
      <vt:lpstr>Arial</vt:lpstr>
      <vt:lpstr>宋体</vt:lpstr>
      <vt:lpstr>Wingdings</vt:lpstr>
      <vt:lpstr>Times New Roman</vt:lpstr>
      <vt:lpstr>楷体</vt:lpstr>
      <vt:lpstr>微软雅黑</vt:lpstr>
      <vt:lpstr>黑体</vt:lpstr>
      <vt:lpstr>Cambria Math</vt:lpstr>
      <vt:lpstr>Book Antiqua</vt:lpstr>
      <vt:lpstr>仿宋</vt:lpstr>
      <vt:lpstr>Arial Unicode MS</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599</cp:revision>
  <dcterms:created xsi:type="dcterms:W3CDTF">2020-11-06T05:24:00Z</dcterms:created>
  <dcterms:modified xsi:type="dcterms:W3CDTF">2025-11-06T06:33:54Z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25E78092EC934FA69942CFE78982AEE9_12</vt:lpwstr>
  </property>
</Properties>
</file>